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6"/>
  </p:notesMasterIdLst>
  <p:sldIdLst>
    <p:sldId id="256" r:id="rId5"/>
    <p:sldId id="259" r:id="rId6"/>
    <p:sldId id="260" r:id="rId7"/>
    <p:sldId id="261" r:id="rId8"/>
    <p:sldId id="262" r:id="rId9"/>
    <p:sldId id="298" r:id="rId10"/>
    <p:sldId id="263" r:id="rId11"/>
    <p:sldId id="264" r:id="rId12"/>
    <p:sldId id="265" r:id="rId13"/>
    <p:sldId id="266" r:id="rId14"/>
    <p:sldId id="293" r:id="rId15"/>
    <p:sldId id="276" r:id="rId16"/>
    <p:sldId id="277" r:id="rId17"/>
    <p:sldId id="278" r:id="rId18"/>
    <p:sldId id="270" r:id="rId19"/>
    <p:sldId id="279" r:id="rId20"/>
    <p:sldId id="280" r:id="rId21"/>
    <p:sldId id="281" r:id="rId22"/>
    <p:sldId id="282" r:id="rId23"/>
    <p:sldId id="283" r:id="rId24"/>
    <p:sldId id="284" r:id="rId25"/>
    <p:sldId id="269" r:id="rId26"/>
    <p:sldId id="285" r:id="rId27"/>
    <p:sldId id="286" r:id="rId28"/>
    <p:sldId id="287" r:id="rId29"/>
    <p:sldId id="288" r:id="rId30"/>
    <p:sldId id="267" r:id="rId31"/>
    <p:sldId id="289" r:id="rId32"/>
    <p:sldId id="290" r:id="rId33"/>
    <p:sldId id="291" r:id="rId34"/>
    <p:sldId id="294" r:id="rId35"/>
    <p:sldId id="295" r:id="rId36"/>
    <p:sldId id="296" r:id="rId37"/>
    <p:sldId id="297" r:id="rId38"/>
    <p:sldId id="274" r:id="rId39"/>
    <p:sldId id="275" r:id="rId40"/>
    <p:sldId id="300" r:id="rId41"/>
    <p:sldId id="301" r:id="rId42"/>
    <p:sldId id="302" r:id="rId43"/>
    <p:sldId id="303" r:id="rId44"/>
    <p:sldId id="304"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145579"/>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77"/>
    <p:restoredTop sz="96327"/>
  </p:normalViewPr>
  <p:slideViewPr>
    <p:cSldViewPr snapToGrid="0">
      <p:cViewPr>
        <p:scale>
          <a:sx n="50" d="100"/>
          <a:sy n="50" d="100"/>
        </p:scale>
        <p:origin x="48" y="7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738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3209FBAC-BC43-174B-8362-DF782CBFF321}"/>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925C29AF-D985-5942-8A28-146269103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BDEB9FB-F8F4-7F4F-87A4-883C7116ED18}"/>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BE290D7B-2B6B-2D45-B68E-903BB49D9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C0E935-029C-474F-849D-E85C929A394D}"/>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C3C2D4B7-423C-B64C-91C2-024ACCB71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5B9BDB4F-B51D-4F43-96CA-8769EDF75C6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623911B-C823-8F4D-A0F5-678EB8BD44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B52AEBD-6719-CA48-A235-34A6A378C01D}"/>
              </a:ext>
            </a:extLst>
          </p:cNvPr>
          <p:cNvSpPr>
            <a:spLocks noGrp="1"/>
          </p:cNvSpPr>
          <p:nvPr>
            <p:ph type="ftr" sz="quarter" idx="10"/>
          </p:nvPr>
        </p:nvSpPr>
        <p:spPr/>
        <p:txBody>
          <a:bodyPr/>
          <a:lstStyle/>
          <a:p>
            <a:endParaRPr lang="en-US"/>
          </a:p>
        </p:txBody>
      </p:sp>
      <p:sp>
        <p:nvSpPr>
          <p:cNvPr id="7" name="Slide Number Placeholder 4">
            <a:extLst>
              <a:ext uri="{FF2B5EF4-FFF2-40B4-BE49-F238E27FC236}">
                <a16:creationId xmlns:a16="http://schemas.microsoft.com/office/drawing/2014/main" id="{98C3F149-D0F5-7E45-848F-762B0FD06F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CA34ECAB-8CA0-8D40-836C-AEE5AE3C1E57}"/>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408FA7A2-4D43-AB48-A94E-BD374D2F9E2B}"/>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30E991E-C6E4-4C46-9375-F85058052C3A}"/>
              </a:ext>
            </a:extLst>
          </p:cNvPr>
          <p:cNvSpPr>
            <a:spLocks noGrp="1"/>
          </p:cNvSpPr>
          <p:nvPr>
            <p:ph type="ftr" sz="quarter" idx="10"/>
          </p:nvPr>
        </p:nvSpPr>
        <p:spPr/>
        <p:txBody>
          <a:bodyPr/>
          <a:lstStyle/>
          <a:p>
            <a:endParaRPr lang="en-US"/>
          </a:p>
        </p:txBody>
      </p:sp>
      <p:sp>
        <p:nvSpPr>
          <p:cNvPr id="4" name="Slide Number Placeholder 4">
            <a:extLst>
              <a:ext uri="{FF2B5EF4-FFF2-40B4-BE49-F238E27FC236}">
                <a16:creationId xmlns:a16="http://schemas.microsoft.com/office/drawing/2014/main" id="{A376D9B7-3A9C-D24B-88D8-068A87AB9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p:txBody>
          <a:bodyPr/>
          <a:lstStyle/>
          <a:p>
            <a:endParaRPr lang="en-US"/>
          </a:p>
        </p:txBody>
      </p:sp>
      <p:sp>
        <p:nvSpPr>
          <p:cNvPr id="8" name="Slide Number Placeholder 4">
            <a:extLst>
              <a:ext uri="{FF2B5EF4-FFF2-40B4-BE49-F238E27FC236}">
                <a16:creationId xmlns:a16="http://schemas.microsoft.com/office/drawing/2014/main" id="{B1E8E1F9-7A9B-3449-8ED0-2CC545C3A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256499B-5FDB-F84A-AF4B-03DAC2E6E5D8}"/>
              </a:ext>
            </a:extLst>
          </p:cNvPr>
          <p:cNvSpPr>
            <a:spLocks noGrp="1"/>
          </p:cNvSpPr>
          <p:nvPr>
            <p:ph type="ftr" sz="quarter" idx="10"/>
          </p:nvPr>
        </p:nvSpPr>
        <p:spPr/>
        <p:txBody>
          <a:bodyPr/>
          <a:lstStyle/>
          <a:p>
            <a:endParaRPr lang="en-US"/>
          </a:p>
        </p:txBody>
      </p:sp>
      <p:sp>
        <p:nvSpPr>
          <p:cNvPr id="6" name="Slide Number Placeholder 4">
            <a:extLst>
              <a:ext uri="{FF2B5EF4-FFF2-40B4-BE49-F238E27FC236}">
                <a16:creationId xmlns:a16="http://schemas.microsoft.com/office/drawing/2014/main" id="{0E0738B2-6D3A-4648-87C8-A0DA87718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E05F500-14B4-8946-9E21-29BD8481122E}"/>
              </a:ext>
            </a:extLst>
          </p:cNvPr>
          <p:cNvSpPr>
            <a:spLocks noGrp="1"/>
          </p:cNvSpPr>
          <p:nvPr>
            <p:ph type="ftr" sz="quarter" idx="3"/>
          </p:nvPr>
        </p:nvSpPr>
        <p:spPr>
          <a:xfrm>
            <a:off x="838200" y="631031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5AAD88E1-0250-A14B-9448-FAF34C49C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‹Nº›</a:t>
            </a:fld>
            <a:endParaRPr lang="en-US"/>
          </a:p>
        </p:txBody>
      </p:sp>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4.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4.xml"/><Relationship Id="rId5" Type="http://schemas.openxmlformats.org/officeDocument/2006/relationships/image" Target="../media/image43.jp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2" Type="http://schemas.openxmlformats.org/officeDocument/2006/relationships/image" Target="../media/image40.jp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jpg"/><Relationship Id="rId5" Type="http://schemas.openxmlformats.org/officeDocument/2006/relationships/image" Target="../media/image43.jpg"/><Relationship Id="rId10" Type="http://schemas.openxmlformats.org/officeDocument/2006/relationships/image" Target="../media/image48.jpg"/><Relationship Id="rId4" Type="http://schemas.openxmlformats.org/officeDocument/2006/relationships/image" Target="../media/image42.jpg"/><Relationship Id="rId9" Type="http://schemas.openxmlformats.org/officeDocument/2006/relationships/image" Target="../media/image47.jpg"/><Relationship Id="rId14"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jpg"/><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a:bodyPr>
          <a:lstStyle/>
          <a:p>
            <a:r>
              <a:rPr lang="en-US">
                <a:solidFill>
                  <a:schemeClr val="tx1"/>
                </a:solidFill>
              </a:rPr>
              <a:t>Applied Data Science with R Capstone project</a:t>
            </a:r>
            <a:endParaRPr lang="en-US" dirty="0">
              <a:solidFill>
                <a:schemeClr val="tx1"/>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p:txBody>
          <a:bodyPr/>
          <a:lstStyle/>
          <a:p>
            <a:r>
              <a:rPr lang="en-US" dirty="0"/>
              <a:t>&lt;Jonathan Santiago Castro Evia&gt;</a:t>
            </a:r>
          </a:p>
          <a:p>
            <a:r>
              <a:rPr lang="en-US" dirty="0"/>
              <a:t>&lt;03.30.2024&gt;</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a:bodyPr>
          <a:lstStyle/>
          <a:p>
            <a:pPr marL="201295" indent="-189230">
              <a:lnSpc>
                <a:spcPct val="100000"/>
              </a:lnSpc>
              <a:spcBef>
                <a:spcPts val="120"/>
              </a:spcBef>
              <a:buFont typeface="Arial MT"/>
              <a:buChar char="•"/>
              <a:tabLst>
                <a:tab pos="201295" algn="l"/>
                <a:tab pos="201930" algn="l"/>
              </a:tabLst>
            </a:pPr>
            <a:r>
              <a:rPr lang="en-US" sz="1800" dirty="0">
                <a:latin typeface="Calibri"/>
                <a:cs typeface="Calibri"/>
              </a:rPr>
              <a:t>Exploratory Data</a:t>
            </a:r>
            <a:r>
              <a:rPr lang="en-US" sz="1800" spc="5" dirty="0">
                <a:latin typeface="Calibri"/>
                <a:cs typeface="Calibri"/>
              </a:rPr>
              <a:t> Analysis</a:t>
            </a:r>
            <a:r>
              <a:rPr lang="en-US" sz="1800" spc="-10" dirty="0">
                <a:latin typeface="Calibri"/>
                <a:cs typeface="Calibri"/>
              </a:rPr>
              <a:t> </a:t>
            </a:r>
            <a:r>
              <a:rPr lang="en-US" sz="1800" spc="5" dirty="0">
                <a:latin typeface="Calibri"/>
                <a:cs typeface="Calibri"/>
              </a:rPr>
              <a:t>was also</a:t>
            </a:r>
            <a:r>
              <a:rPr lang="en-US" sz="1800" spc="20" dirty="0">
                <a:latin typeface="Calibri"/>
                <a:cs typeface="Calibri"/>
              </a:rPr>
              <a:t> </a:t>
            </a:r>
            <a:r>
              <a:rPr lang="en-US" sz="1800" dirty="0">
                <a:latin typeface="Calibri"/>
                <a:cs typeface="Calibri"/>
              </a:rPr>
              <a:t>performed</a:t>
            </a:r>
            <a:r>
              <a:rPr lang="en-US" sz="1800" spc="15" dirty="0">
                <a:latin typeface="Calibri"/>
                <a:cs typeface="Calibri"/>
              </a:rPr>
              <a:t> </a:t>
            </a:r>
            <a:r>
              <a:rPr lang="en-US" sz="1800" spc="-5" dirty="0">
                <a:latin typeface="Calibri"/>
                <a:cs typeface="Calibri"/>
              </a:rPr>
              <a:t>to</a:t>
            </a:r>
            <a:r>
              <a:rPr lang="en-US" sz="1800" spc="35" dirty="0">
                <a:latin typeface="Calibri"/>
                <a:cs typeface="Calibri"/>
              </a:rPr>
              <a:t> </a:t>
            </a:r>
            <a:r>
              <a:rPr lang="en-US" sz="1800" spc="5" dirty="0">
                <a:latin typeface="Calibri"/>
                <a:cs typeface="Calibri"/>
              </a:rPr>
              <a:t>visually</a:t>
            </a:r>
            <a:r>
              <a:rPr lang="en-US" sz="1800" dirty="0">
                <a:latin typeface="Calibri"/>
                <a:cs typeface="Calibri"/>
              </a:rPr>
              <a:t> </a:t>
            </a:r>
            <a:r>
              <a:rPr lang="en-US" sz="1800" spc="5" dirty="0">
                <a:latin typeface="Calibri"/>
                <a:cs typeface="Calibri"/>
              </a:rPr>
              <a:t>inspect</a:t>
            </a:r>
            <a:r>
              <a:rPr lang="en-US" sz="1800" spc="-15" dirty="0">
                <a:latin typeface="Calibri"/>
                <a:cs typeface="Calibri"/>
              </a:rPr>
              <a:t> </a:t>
            </a:r>
            <a:r>
              <a:rPr lang="en-US" sz="1800" spc="10" dirty="0">
                <a:latin typeface="Calibri"/>
                <a:cs typeface="Calibri"/>
              </a:rPr>
              <a:t>the </a:t>
            </a:r>
            <a:r>
              <a:rPr lang="en-US" sz="1800" dirty="0">
                <a:latin typeface="Calibri"/>
                <a:cs typeface="Calibri"/>
              </a:rPr>
              <a:t>datasets</a:t>
            </a:r>
            <a:r>
              <a:rPr lang="en-US" sz="1800" spc="-10" dirty="0">
                <a:latin typeface="Calibri"/>
                <a:cs typeface="Calibri"/>
              </a:rPr>
              <a:t> </a:t>
            </a:r>
            <a:r>
              <a:rPr lang="en-US" sz="1800" spc="5" dirty="0">
                <a:latin typeface="Calibri"/>
                <a:cs typeface="Calibri"/>
              </a:rPr>
              <a:t>using the</a:t>
            </a:r>
            <a:r>
              <a:rPr lang="en-US" sz="1800" spc="20" dirty="0">
                <a:latin typeface="Calibri"/>
                <a:cs typeface="Calibri"/>
              </a:rPr>
              <a:t> </a:t>
            </a:r>
            <a:r>
              <a:rPr lang="en-US" sz="1800" spc="5" dirty="0">
                <a:latin typeface="Calibri"/>
                <a:cs typeface="Calibri"/>
              </a:rPr>
              <a:t>ggplot2</a:t>
            </a:r>
            <a:r>
              <a:rPr lang="en-US" sz="1800" spc="10" dirty="0">
                <a:latin typeface="Calibri"/>
                <a:cs typeface="Calibri"/>
              </a:rPr>
              <a:t> </a:t>
            </a:r>
            <a:r>
              <a:rPr lang="en-US" sz="1800" spc="-10" dirty="0">
                <a:latin typeface="Calibri"/>
                <a:cs typeface="Calibri"/>
              </a:rPr>
              <a:t>library.</a:t>
            </a:r>
            <a:r>
              <a:rPr lang="en-US" sz="1800" spc="5" dirty="0">
                <a:latin typeface="Calibri"/>
                <a:cs typeface="Calibri"/>
              </a:rPr>
              <a:t> </a:t>
            </a:r>
            <a:r>
              <a:rPr lang="en-US" sz="1800" spc="10" dirty="0">
                <a:latin typeface="Calibri"/>
                <a:cs typeface="Calibri"/>
              </a:rPr>
              <a:t>The</a:t>
            </a:r>
            <a:r>
              <a:rPr lang="en-US" sz="1800" spc="-5" dirty="0">
                <a:latin typeface="Calibri"/>
                <a:cs typeface="Calibri"/>
              </a:rPr>
              <a:t> </a:t>
            </a:r>
            <a:r>
              <a:rPr lang="en-US" sz="1800" spc="10" dirty="0">
                <a:latin typeface="Calibri"/>
                <a:cs typeface="Calibri"/>
              </a:rPr>
              <a:t>ggplot2</a:t>
            </a:r>
            <a:r>
              <a:rPr lang="en-US" sz="1800" spc="-5" dirty="0">
                <a:latin typeface="Calibri"/>
                <a:cs typeface="Calibri"/>
              </a:rPr>
              <a:t> </a:t>
            </a:r>
            <a:r>
              <a:rPr lang="en-US" sz="1800" dirty="0">
                <a:latin typeface="Calibri"/>
                <a:cs typeface="Calibri"/>
              </a:rPr>
              <a:t>library </a:t>
            </a:r>
            <a:r>
              <a:rPr lang="en-US" sz="1800" spc="5" dirty="0">
                <a:latin typeface="Calibri"/>
                <a:cs typeface="Calibri"/>
              </a:rPr>
              <a:t>was</a:t>
            </a:r>
            <a:r>
              <a:rPr lang="en-US" sz="1800" spc="-25" dirty="0">
                <a:latin typeface="Calibri"/>
                <a:cs typeface="Calibri"/>
              </a:rPr>
              <a:t> </a:t>
            </a:r>
            <a:r>
              <a:rPr lang="en-US" sz="1800" spc="5" dirty="0">
                <a:latin typeface="Calibri"/>
                <a:cs typeface="Calibri"/>
              </a:rPr>
              <a:t>used</a:t>
            </a:r>
            <a:r>
              <a:rPr lang="en-US" sz="1800" spc="-35" dirty="0">
                <a:latin typeface="Calibri"/>
                <a:cs typeface="Calibri"/>
              </a:rPr>
              <a:t> </a:t>
            </a:r>
            <a:r>
              <a:rPr lang="en-US" sz="1800" dirty="0">
                <a:latin typeface="Calibri"/>
                <a:cs typeface="Calibri"/>
              </a:rPr>
              <a:t>to:</a:t>
            </a:r>
            <a:endParaRPr lang="en-US" sz="1600" dirty="0">
              <a:latin typeface="Calibri"/>
              <a:cs typeface="Calibri"/>
            </a:endParaRPr>
          </a:p>
          <a:p>
            <a:pPr marL="859790" lvl="1" indent="-256540">
              <a:lnSpc>
                <a:spcPct val="100000"/>
              </a:lnSpc>
              <a:buFont typeface="Arial MT"/>
              <a:buChar char="•"/>
              <a:tabLst>
                <a:tab pos="859790" algn="l"/>
                <a:tab pos="860425" algn="l"/>
              </a:tabLst>
            </a:pPr>
            <a:r>
              <a:rPr lang="en-US" sz="1800" dirty="0">
                <a:latin typeface="Calibri"/>
                <a:cs typeface="Calibri"/>
              </a:rPr>
              <a:t>Create</a:t>
            </a:r>
            <a:r>
              <a:rPr lang="en-US" sz="1800" spc="-10" dirty="0">
                <a:latin typeface="Calibri"/>
                <a:cs typeface="Calibri"/>
              </a:rPr>
              <a:t> </a:t>
            </a:r>
            <a:r>
              <a:rPr lang="en-US" sz="1800" spc="5" dirty="0">
                <a:latin typeface="Calibri"/>
                <a:cs typeface="Calibri"/>
              </a:rPr>
              <a:t>a</a:t>
            </a:r>
            <a:r>
              <a:rPr lang="en-US" sz="1800" spc="-10" dirty="0">
                <a:latin typeface="Calibri"/>
                <a:cs typeface="Calibri"/>
              </a:rPr>
              <a:t> </a:t>
            </a:r>
            <a:r>
              <a:rPr lang="en-US" sz="1800" dirty="0">
                <a:latin typeface="Calibri"/>
                <a:cs typeface="Calibri"/>
              </a:rPr>
              <a:t>scatter</a:t>
            </a:r>
            <a:r>
              <a:rPr lang="en-US" sz="1800" spc="-10" dirty="0">
                <a:latin typeface="Calibri"/>
                <a:cs typeface="Calibri"/>
              </a:rPr>
              <a:t> </a:t>
            </a:r>
            <a:r>
              <a:rPr lang="en-US" sz="1800" spc="5" dirty="0">
                <a:latin typeface="Calibri"/>
                <a:cs typeface="Calibri"/>
              </a:rPr>
              <a:t>plot</a:t>
            </a:r>
            <a:r>
              <a:rPr lang="en-US" sz="1800" spc="10" dirty="0">
                <a:latin typeface="Calibri"/>
                <a:cs typeface="Calibri"/>
              </a:rPr>
              <a:t> </a:t>
            </a:r>
            <a:r>
              <a:rPr lang="en-US" sz="1800" dirty="0">
                <a:latin typeface="Calibri"/>
                <a:cs typeface="Calibri"/>
              </a:rPr>
              <a:t>of </a:t>
            </a:r>
            <a:r>
              <a:rPr lang="en-US" sz="1800" spc="10" dirty="0">
                <a:latin typeface="Calibri"/>
                <a:cs typeface="Calibri"/>
              </a:rPr>
              <a:t>`RENTED_BIKE_COUNT`</a:t>
            </a:r>
            <a:r>
              <a:rPr lang="en-US" sz="1800" spc="-25" dirty="0">
                <a:latin typeface="Calibri"/>
                <a:cs typeface="Calibri"/>
              </a:rPr>
              <a:t> </a:t>
            </a:r>
            <a:r>
              <a:rPr lang="en-US" sz="1800" spc="10" dirty="0">
                <a:latin typeface="Calibri"/>
                <a:cs typeface="Calibri"/>
              </a:rPr>
              <a:t>vs</a:t>
            </a:r>
            <a:r>
              <a:rPr lang="en-US" sz="1800" spc="-10" dirty="0">
                <a:latin typeface="Calibri"/>
                <a:cs typeface="Calibri"/>
              </a:rPr>
              <a:t> </a:t>
            </a:r>
            <a:r>
              <a:rPr lang="en-US" sz="1800" spc="-15" dirty="0">
                <a:latin typeface="Calibri"/>
                <a:cs typeface="Calibri"/>
              </a:rPr>
              <a:t>`DATE`.</a:t>
            </a:r>
            <a:endParaRPr lang="en-US" sz="1800" dirty="0">
              <a:latin typeface="Calibri"/>
              <a:cs typeface="Calibri"/>
            </a:endParaRPr>
          </a:p>
          <a:p>
            <a:pPr marL="859790" lvl="1" indent="-256540">
              <a:lnSpc>
                <a:spcPct val="100000"/>
              </a:lnSpc>
              <a:spcBef>
                <a:spcPts val="1180"/>
              </a:spcBef>
              <a:buFont typeface="Arial MT"/>
              <a:buChar char="•"/>
              <a:tabLst>
                <a:tab pos="859790" algn="l"/>
                <a:tab pos="860425" algn="l"/>
              </a:tabLst>
            </a:pPr>
            <a:r>
              <a:rPr lang="en-US" sz="1800" dirty="0">
                <a:latin typeface="Calibri"/>
                <a:cs typeface="Calibri"/>
              </a:rPr>
              <a:t>Create</a:t>
            </a:r>
            <a:r>
              <a:rPr lang="en-US" sz="1800" spc="-5" dirty="0">
                <a:latin typeface="Calibri"/>
                <a:cs typeface="Calibri"/>
              </a:rPr>
              <a:t> </a:t>
            </a:r>
            <a:r>
              <a:rPr lang="en-US" sz="1800" spc="5" dirty="0">
                <a:latin typeface="Calibri"/>
                <a:cs typeface="Calibri"/>
              </a:rPr>
              <a:t>the</a:t>
            </a:r>
            <a:r>
              <a:rPr lang="en-US" sz="1800" dirty="0">
                <a:latin typeface="Calibri"/>
                <a:cs typeface="Calibri"/>
              </a:rPr>
              <a:t> </a:t>
            </a:r>
            <a:r>
              <a:rPr lang="en-US" sz="1800" spc="10" dirty="0">
                <a:latin typeface="Calibri"/>
                <a:cs typeface="Calibri"/>
              </a:rPr>
              <a:t>same</a:t>
            </a:r>
            <a:r>
              <a:rPr lang="en-US" sz="1800" spc="-10" dirty="0">
                <a:latin typeface="Calibri"/>
                <a:cs typeface="Calibri"/>
              </a:rPr>
              <a:t> </a:t>
            </a:r>
            <a:r>
              <a:rPr lang="en-US" sz="1800" spc="5" dirty="0">
                <a:latin typeface="Calibri"/>
                <a:cs typeface="Calibri"/>
              </a:rPr>
              <a:t>plot of </a:t>
            </a:r>
            <a:r>
              <a:rPr lang="en-US" sz="1800" spc="10" dirty="0">
                <a:latin typeface="Calibri"/>
                <a:cs typeface="Calibri"/>
              </a:rPr>
              <a:t>the</a:t>
            </a:r>
            <a:r>
              <a:rPr lang="en-US" sz="1800" spc="-10" dirty="0">
                <a:latin typeface="Calibri"/>
                <a:cs typeface="Calibri"/>
              </a:rPr>
              <a:t> </a:t>
            </a:r>
            <a:r>
              <a:rPr lang="en-US" sz="1800" spc="10" dirty="0">
                <a:latin typeface="Calibri"/>
                <a:cs typeface="Calibri"/>
              </a:rPr>
              <a:t>`RENTED_BIKE_COUNT`</a:t>
            </a:r>
            <a:r>
              <a:rPr lang="en-US" sz="1800" dirty="0">
                <a:latin typeface="Calibri"/>
                <a:cs typeface="Calibri"/>
              </a:rPr>
              <a:t> </a:t>
            </a:r>
            <a:r>
              <a:rPr lang="en-US" sz="1800" spc="5" dirty="0">
                <a:latin typeface="Calibri"/>
                <a:cs typeface="Calibri"/>
              </a:rPr>
              <a:t>time</a:t>
            </a:r>
            <a:r>
              <a:rPr lang="en-US" sz="1800" spc="-5" dirty="0">
                <a:latin typeface="Calibri"/>
                <a:cs typeface="Calibri"/>
              </a:rPr>
              <a:t> </a:t>
            </a:r>
            <a:r>
              <a:rPr lang="en-US" sz="1800" dirty="0">
                <a:latin typeface="Calibri"/>
                <a:cs typeface="Calibri"/>
              </a:rPr>
              <a:t>series,</a:t>
            </a:r>
            <a:r>
              <a:rPr lang="en-US" sz="1800" spc="25" dirty="0">
                <a:latin typeface="Calibri"/>
                <a:cs typeface="Calibri"/>
              </a:rPr>
              <a:t> </a:t>
            </a:r>
            <a:r>
              <a:rPr lang="en-US" sz="1800" spc="5" dirty="0">
                <a:latin typeface="Calibri"/>
                <a:cs typeface="Calibri"/>
              </a:rPr>
              <a:t>but now</a:t>
            </a:r>
            <a:r>
              <a:rPr lang="en-US" sz="1800" spc="20" dirty="0">
                <a:latin typeface="Calibri"/>
                <a:cs typeface="Calibri"/>
              </a:rPr>
              <a:t> </a:t>
            </a:r>
            <a:r>
              <a:rPr lang="en-US" sz="1800" spc="5" dirty="0">
                <a:latin typeface="Calibri"/>
                <a:cs typeface="Calibri"/>
              </a:rPr>
              <a:t>add</a:t>
            </a:r>
            <a:r>
              <a:rPr lang="en-US" sz="1800" spc="-10" dirty="0">
                <a:latin typeface="Calibri"/>
                <a:cs typeface="Calibri"/>
              </a:rPr>
              <a:t> </a:t>
            </a:r>
            <a:r>
              <a:rPr lang="en-US" sz="1800" spc="5" dirty="0">
                <a:latin typeface="Calibri"/>
                <a:cs typeface="Calibri"/>
              </a:rPr>
              <a:t>`HOURS`</a:t>
            </a:r>
            <a:r>
              <a:rPr lang="en-US" sz="1800" spc="-15" dirty="0">
                <a:latin typeface="Calibri"/>
                <a:cs typeface="Calibri"/>
              </a:rPr>
              <a:t> </a:t>
            </a:r>
            <a:r>
              <a:rPr lang="en-US" sz="1800" spc="5" dirty="0">
                <a:latin typeface="Calibri"/>
                <a:cs typeface="Calibri"/>
              </a:rPr>
              <a:t>as</a:t>
            </a:r>
            <a:r>
              <a:rPr lang="en-US" sz="1800" spc="10" dirty="0">
                <a:latin typeface="Calibri"/>
                <a:cs typeface="Calibri"/>
              </a:rPr>
              <a:t> </a:t>
            </a:r>
            <a:r>
              <a:rPr lang="en-US" sz="1800" spc="5" dirty="0">
                <a:latin typeface="Calibri"/>
                <a:cs typeface="Calibri"/>
              </a:rPr>
              <a:t>a</a:t>
            </a:r>
            <a:r>
              <a:rPr lang="en-US" sz="1800" dirty="0">
                <a:latin typeface="Calibri"/>
                <a:cs typeface="Calibri"/>
              </a:rPr>
              <a:t> </a:t>
            </a:r>
            <a:r>
              <a:rPr lang="en-US" sz="1800" spc="-15" dirty="0">
                <a:latin typeface="Calibri"/>
                <a:cs typeface="Calibri"/>
              </a:rPr>
              <a:t>color.</a:t>
            </a:r>
            <a:endParaRPr lang="en-US" sz="1800" dirty="0">
              <a:latin typeface="Calibri"/>
              <a:cs typeface="Calibri"/>
            </a:endParaRPr>
          </a:p>
          <a:p>
            <a:pPr marL="897890" lvl="1" indent="-294640">
              <a:lnSpc>
                <a:spcPct val="100000"/>
              </a:lnSpc>
              <a:spcBef>
                <a:spcPts val="1160"/>
              </a:spcBef>
              <a:buFont typeface="Arial MT"/>
              <a:buChar char="•"/>
              <a:tabLst>
                <a:tab pos="897890" algn="l"/>
                <a:tab pos="898525" algn="l"/>
              </a:tabLst>
            </a:pPr>
            <a:r>
              <a:rPr lang="en-US" sz="1800" dirty="0">
                <a:latin typeface="Calibri"/>
                <a:cs typeface="Calibri"/>
              </a:rPr>
              <a:t>Create</a:t>
            </a:r>
            <a:r>
              <a:rPr lang="en-US" sz="1800" spc="-5" dirty="0">
                <a:latin typeface="Calibri"/>
                <a:cs typeface="Calibri"/>
              </a:rPr>
              <a:t> </a:t>
            </a:r>
            <a:r>
              <a:rPr lang="en-US" sz="1800" spc="5" dirty="0">
                <a:latin typeface="Calibri"/>
                <a:cs typeface="Calibri"/>
              </a:rPr>
              <a:t>a</a:t>
            </a:r>
            <a:r>
              <a:rPr lang="en-US" sz="1800" spc="-5" dirty="0">
                <a:latin typeface="Calibri"/>
                <a:cs typeface="Calibri"/>
              </a:rPr>
              <a:t> </a:t>
            </a:r>
            <a:r>
              <a:rPr lang="en-US" sz="1800" dirty="0">
                <a:latin typeface="Calibri"/>
                <a:cs typeface="Calibri"/>
              </a:rPr>
              <a:t>histogram </a:t>
            </a:r>
            <a:r>
              <a:rPr lang="en-US" sz="1800" spc="5" dirty="0">
                <a:latin typeface="Calibri"/>
                <a:cs typeface="Calibri"/>
              </a:rPr>
              <a:t>overlaid</a:t>
            </a:r>
            <a:r>
              <a:rPr lang="en-US" sz="1800" spc="-15" dirty="0">
                <a:latin typeface="Calibri"/>
                <a:cs typeface="Calibri"/>
              </a:rPr>
              <a:t> </a:t>
            </a:r>
            <a:r>
              <a:rPr lang="en-US" sz="1800" spc="5" dirty="0">
                <a:latin typeface="Calibri"/>
                <a:cs typeface="Calibri"/>
              </a:rPr>
              <a:t>with</a:t>
            </a:r>
            <a:r>
              <a:rPr lang="en-US" sz="1800" dirty="0">
                <a:latin typeface="Calibri"/>
                <a:cs typeface="Calibri"/>
              </a:rPr>
              <a:t> </a:t>
            </a:r>
            <a:r>
              <a:rPr lang="en-US" sz="1800" spc="5" dirty="0">
                <a:latin typeface="Calibri"/>
                <a:cs typeface="Calibri"/>
              </a:rPr>
              <a:t>a</a:t>
            </a:r>
            <a:r>
              <a:rPr lang="en-US" sz="1800" spc="15" dirty="0">
                <a:latin typeface="Calibri"/>
                <a:cs typeface="Calibri"/>
              </a:rPr>
              <a:t> </a:t>
            </a:r>
            <a:r>
              <a:rPr lang="en-US" sz="1800" spc="-5" dirty="0">
                <a:latin typeface="Calibri"/>
                <a:cs typeface="Calibri"/>
              </a:rPr>
              <a:t>kernel </a:t>
            </a:r>
            <a:r>
              <a:rPr lang="en-US" sz="1800" spc="5" dirty="0">
                <a:latin typeface="Calibri"/>
                <a:cs typeface="Calibri"/>
              </a:rPr>
              <a:t>density curve.</a:t>
            </a:r>
            <a:endParaRPr lang="en-US" sz="1800" dirty="0">
              <a:latin typeface="Calibri"/>
              <a:cs typeface="Calibri"/>
            </a:endParaRPr>
          </a:p>
          <a:p>
            <a:pPr marL="859790" lvl="1" indent="-256540">
              <a:lnSpc>
                <a:spcPct val="100000"/>
              </a:lnSpc>
              <a:spcBef>
                <a:spcPts val="1165"/>
              </a:spcBef>
              <a:buFont typeface="Arial MT"/>
              <a:buChar char="•"/>
              <a:tabLst>
                <a:tab pos="859790" algn="l"/>
                <a:tab pos="860425" algn="l"/>
              </a:tabLst>
            </a:pPr>
            <a:r>
              <a:rPr lang="en-US" sz="1800" dirty="0">
                <a:latin typeface="Calibri"/>
                <a:cs typeface="Calibri"/>
              </a:rPr>
              <a:t>Create</a:t>
            </a:r>
            <a:r>
              <a:rPr lang="en-US" sz="1800" spc="5" dirty="0">
                <a:latin typeface="Calibri"/>
                <a:cs typeface="Calibri"/>
              </a:rPr>
              <a:t> a </a:t>
            </a:r>
            <a:r>
              <a:rPr lang="en-US" sz="1800" dirty="0">
                <a:latin typeface="Calibri"/>
                <a:cs typeface="Calibri"/>
              </a:rPr>
              <a:t>scatter</a:t>
            </a:r>
            <a:r>
              <a:rPr lang="en-US" sz="1800" spc="5" dirty="0">
                <a:latin typeface="Calibri"/>
                <a:cs typeface="Calibri"/>
              </a:rPr>
              <a:t> plot</a:t>
            </a:r>
            <a:r>
              <a:rPr lang="en-US" sz="1800" spc="25" dirty="0">
                <a:latin typeface="Calibri"/>
                <a:cs typeface="Calibri"/>
              </a:rPr>
              <a:t> </a:t>
            </a:r>
            <a:r>
              <a:rPr lang="en-US" sz="1800" spc="-5" dirty="0">
                <a:latin typeface="Calibri"/>
                <a:cs typeface="Calibri"/>
              </a:rPr>
              <a:t>to</a:t>
            </a:r>
            <a:r>
              <a:rPr lang="en-US" sz="1800" spc="25" dirty="0">
                <a:latin typeface="Calibri"/>
                <a:cs typeface="Calibri"/>
              </a:rPr>
              <a:t> </a:t>
            </a:r>
            <a:r>
              <a:rPr lang="en-US" sz="1800" dirty="0">
                <a:latin typeface="Calibri"/>
                <a:cs typeface="Calibri"/>
              </a:rPr>
              <a:t>visualize</a:t>
            </a:r>
            <a:r>
              <a:rPr lang="en-US" sz="1800" spc="5" dirty="0">
                <a:latin typeface="Calibri"/>
                <a:cs typeface="Calibri"/>
              </a:rPr>
              <a:t> the </a:t>
            </a:r>
            <a:r>
              <a:rPr lang="en-US" sz="1800" dirty="0">
                <a:latin typeface="Calibri"/>
                <a:cs typeface="Calibri"/>
              </a:rPr>
              <a:t>correlation</a:t>
            </a:r>
            <a:r>
              <a:rPr lang="en-US" sz="1800" spc="10" dirty="0">
                <a:latin typeface="Calibri"/>
                <a:cs typeface="Calibri"/>
              </a:rPr>
              <a:t> </a:t>
            </a:r>
            <a:r>
              <a:rPr lang="en-US" sz="1800" spc="5" dirty="0">
                <a:latin typeface="Calibri"/>
                <a:cs typeface="Calibri"/>
              </a:rPr>
              <a:t>between</a:t>
            </a:r>
            <a:r>
              <a:rPr lang="en-US" sz="1800" spc="30" dirty="0">
                <a:latin typeface="Calibri"/>
                <a:cs typeface="Calibri"/>
              </a:rPr>
              <a:t> </a:t>
            </a:r>
            <a:r>
              <a:rPr lang="en-US" sz="1800" spc="5" dirty="0">
                <a:latin typeface="Calibri"/>
                <a:cs typeface="Calibri"/>
              </a:rPr>
              <a:t>`RENTED_BIKE_COUNT`</a:t>
            </a:r>
            <a:r>
              <a:rPr lang="en-US" sz="1800" spc="-10" dirty="0">
                <a:latin typeface="Calibri"/>
                <a:cs typeface="Calibri"/>
              </a:rPr>
              <a:t> </a:t>
            </a:r>
            <a:r>
              <a:rPr lang="en-US" sz="1800" spc="10" dirty="0">
                <a:latin typeface="Calibri"/>
                <a:cs typeface="Calibri"/>
              </a:rPr>
              <a:t>and </a:t>
            </a:r>
            <a:r>
              <a:rPr lang="en-US" sz="1800" dirty="0">
                <a:latin typeface="Calibri"/>
                <a:cs typeface="Calibri"/>
              </a:rPr>
              <a:t>`TEMPERATURE`</a:t>
            </a:r>
            <a:r>
              <a:rPr lang="en-US" sz="1800" spc="-25" dirty="0">
                <a:latin typeface="Calibri"/>
                <a:cs typeface="Calibri"/>
              </a:rPr>
              <a:t> </a:t>
            </a:r>
            <a:r>
              <a:rPr lang="en-US" sz="1800" dirty="0">
                <a:latin typeface="Calibri"/>
                <a:cs typeface="Calibri"/>
              </a:rPr>
              <a:t>by </a:t>
            </a:r>
            <a:r>
              <a:rPr lang="en-US" sz="1800" spc="5" dirty="0">
                <a:latin typeface="Calibri"/>
                <a:cs typeface="Calibri"/>
              </a:rPr>
              <a:t>`SEASONS`.</a:t>
            </a:r>
            <a:endParaRPr lang="en-US" sz="1800" dirty="0">
              <a:latin typeface="Calibri"/>
              <a:cs typeface="Calibri"/>
            </a:endParaRPr>
          </a:p>
          <a:p>
            <a:pPr marL="859790" lvl="1" indent="-256540">
              <a:lnSpc>
                <a:spcPct val="100000"/>
              </a:lnSpc>
              <a:spcBef>
                <a:spcPts val="1165"/>
              </a:spcBef>
              <a:buFont typeface="Arial MT"/>
              <a:buChar char="•"/>
              <a:tabLst>
                <a:tab pos="859790" algn="l"/>
                <a:tab pos="860425" algn="l"/>
              </a:tabLst>
            </a:pPr>
            <a:r>
              <a:rPr lang="en-US" sz="1800" dirty="0">
                <a:latin typeface="Calibri"/>
                <a:cs typeface="Calibri"/>
              </a:rPr>
              <a:t>Create</a:t>
            </a:r>
            <a:r>
              <a:rPr lang="en-US" sz="1800" spc="-5" dirty="0">
                <a:latin typeface="Calibri"/>
                <a:cs typeface="Calibri"/>
              </a:rPr>
              <a:t> </a:t>
            </a:r>
            <a:r>
              <a:rPr lang="en-US" sz="1800" spc="5" dirty="0">
                <a:latin typeface="Calibri"/>
                <a:cs typeface="Calibri"/>
              </a:rPr>
              <a:t>a</a:t>
            </a:r>
            <a:r>
              <a:rPr lang="en-US" sz="1800" dirty="0">
                <a:latin typeface="Calibri"/>
                <a:cs typeface="Calibri"/>
              </a:rPr>
              <a:t> display</a:t>
            </a:r>
            <a:r>
              <a:rPr lang="en-US" sz="1800" spc="-5" dirty="0">
                <a:latin typeface="Calibri"/>
                <a:cs typeface="Calibri"/>
              </a:rPr>
              <a:t> </a:t>
            </a:r>
            <a:r>
              <a:rPr lang="en-US" sz="1800" spc="5" dirty="0">
                <a:latin typeface="Calibri"/>
                <a:cs typeface="Calibri"/>
              </a:rPr>
              <a:t>of </a:t>
            </a:r>
            <a:r>
              <a:rPr lang="en-US" sz="1800" dirty="0">
                <a:latin typeface="Calibri"/>
                <a:cs typeface="Calibri"/>
              </a:rPr>
              <a:t>four</a:t>
            </a:r>
            <a:r>
              <a:rPr lang="en-US" sz="1800" spc="-5" dirty="0">
                <a:latin typeface="Calibri"/>
                <a:cs typeface="Calibri"/>
              </a:rPr>
              <a:t> </a:t>
            </a:r>
            <a:r>
              <a:rPr lang="en-US" sz="1800" spc="5" dirty="0">
                <a:latin typeface="Calibri"/>
                <a:cs typeface="Calibri"/>
              </a:rPr>
              <a:t>boxplots</a:t>
            </a:r>
            <a:r>
              <a:rPr lang="en-US" sz="1800" dirty="0">
                <a:latin typeface="Calibri"/>
                <a:cs typeface="Calibri"/>
              </a:rPr>
              <a:t> </a:t>
            </a:r>
            <a:r>
              <a:rPr lang="en-US" sz="1800" spc="5" dirty="0">
                <a:latin typeface="Calibri"/>
                <a:cs typeface="Calibri"/>
              </a:rPr>
              <a:t>of </a:t>
            </a:r>
            <a:r>
              <a:rPr lang="en-US" sz="1800" spc="10" dirty="0">
                <a:latin typeface="Calibri"/>
                <a:cs typeface="Calibri"/>
              </a:rPr>
              <a:t>`RENTED_BIKE_COUNT`</a:t>
            </a:r>
            <a:r>
              <a:rPr lang="en-US" sz="1800" spc="-15" dirty="0">
                <a:latin typeface="Calibri"/>
                <a:cs typeface="Calibri"/>
              </a:rPr>
              <a:t> </a:t>
            </a:r>
            <a:r>
              <a:rPr lang="en-US" sz="1800" dirty="0">
                <a:latin typeface="Calibri"/>
                <a:cs typeface="Calibri"/>
              </a:rPr>
              <a:t>vs.</a:t>
            </a:r>
            <a:r>
              <a:rPr lang="en-US" sz="1800" spc="5" dirty="0">
                <a:latin typeface="Calibri"/>
                <a:cs typeface="Calibri"/>
              </a:rPr>
              <a:t> </a:t>
            </a:r>
            <a:r>
              <a:rPr lang="en-US" sz="1800" spc="10" dirty="0">
                <a:latin typeface="Calibri"/>
                <a:cs typeface="Calibri"/>
              </a:rPr>
              <a:t>`HOUR`</a:t>
            </a:r>
            <a:r>
              <a:rPr lang="en-US" sz="1800" dirty="0">
                <a:latin typeface="Calibri"/>
                <a:cs typeface="Calibri"/>
              </a:rPr>
              <a:t> grouped</a:t>
            </a:r>
            <a:r>
              <a:rPr lang="en-US" sz="1800" spc="5" dirty="0">
                <a:latin typeface="Calibri"/>
                <a:cs typeface="Calibri"/>
              </a:rPr>
              <a:t> </a:t>
            </a:r>
            <a:r>
              <a:rPr lang="en-US" sz="1800" spc="-5" dirty="0">
                <a:latin typeface="Calibri"/>
                <a:cs typeface="Calibri"/>
              </a:rPr>
              <a:t>by</a:t>
            </a:r>
            <a:r>
              <a:rPr lang="en-US" sz="1800" spc="20" dirty="0">
                <a:latin typeface="Calibri"/>
                <a:cs typeface="Calibri"/>
              </a:rPr>
              <a:t> </a:t>
            </a:r>
            <a:r>
              <a:rPr lang="en-US" sz="1800" spc="5" dirty="0">
                <a:latin typeface="Calibri"/>
                <a:cs typeface="Calibri"/>
              </a:rPr>
              <a:t>`SEASONS`.</a:t>
            </a:r>
            <a:endParaRPr lang="en-US" sz="1800" dirty="0">
              <a:latin typeface="Calibri"/>
              <a:cs typeface="Calibri"/>
            </a:endParaRPr>
          </a:p>
          <a:p>
            <a:pPr marL="889635" marR="248285" lvl="1" indent="-285750">
              <a:lnSpc>
                <a:spcPct val="121500"/>
              </a:lnSpc>
              <a:spcBef>
                <a:spcPts val="840"/>
              </a:spcBef>
              <a:buFont typeface="Arial" panose="020B0604020202020204" pitchFamily="34" charset="0"/>
              <a:buChar char="•"/>
              <a:tabLst>
                <a:tab pos="859790" algn="l"/>
                <a:tab pos="860425" algn="l"/>
              </a:tabLst>
            </a:pPr>
            <a:r>
              <a:rPr lang="en-US" sz="1800" dirty="0">
                <a:latin typeface="Calibri"/>
                <a:cs typeface="Calibri"/>
              </a:rPr>
              <a:t>Create </a:t>
            </a:r>
            <a:r>
              <a:rPr lang="en-US" sz="1800" spc="5" dirty="0">
                <a:latin typeface="Calibri"/>
                <a:cs typeface="Calibri"/>
              </a:rPr>
              <a:t>a </a:t>
            </a:r>
            <a:r>
              <a:rPr lang="en-US" sz="1800" dirty="0">
                <a:latin typeface="Calibri"/>
                <a:cs typeface="Calibri"/>
              </a:rPr>
              <a:t>line</a:t>
            </a:r>
            <a:r>
              <a:rPr lang="en-US" sz="1800" spc="5" dirty="0">
                <a:latin typeface="Calibri"/>
                <a:cs typeface="Calibri"/>
              </a:rPr>
              <a:t> plot</a:t>
            </a:r>
            <a:r>
              <a:rPr lang="en-US" sz="1800" spc="20" dirty="0">
                <a:latin typeface="Calibri"/>
                <a:cs typeface="Calibri"/>
              </a:rPr>
              <a:t> </a:t>
            </a:r>
            <a:r>
              <a:rPr lang="en-US" sz="1800" dirty="0">
                <a:latin typeface="Calibri"/>
                <a:cs typeface="Calibri"/>
              </a:rPr>
              <a:t>after</a:t>
            </a:r>
            <a:r>
              <a:rPr lang="en-US" sz="1800" spc="5" dirty="0">
                <a:latin typeface="Calibri"/>
                <a:cs typeface="Calibri"/>
              </a:rPr>
              <a:t> </a:t>
            </a:r>
            <a:r>
              <a:rPr lang="en-US" sz="1800" dirty="0">
                <a:latin typeface="Calibri"/>
                <a:cs typeface="Calibri"/>
              </a:rPr>
              <a:t>grouping</a:t>
            </a:r>
            <a:r>
              <a:rPr lang="en-US" sz="1800" spc="15" dirty="0">
                <a:latin typeface="Calibri"/>
                <a:cs typeface="Calibri"/>
              </a:rPr>
              <a:t> </a:t>
            </a:r>
            <a:r>
              <a:rPr lang="en-US" sz="1800" spc="5" dirty="0">
                <a:latin typeface="Calibri"/>
                <a:cs typeface="Calibri"/>
              </a:rPr>
              <a:t>the</a:t>
            </a:r>
            <a:r>
              <a:rPr lang="en-US" sz="1800" dirty="0">
                <a:latin typeface="Calibri"/>
                <a:cs typeface="Calibri"/>
              </a:rPr>
              <a:t> data</a:t>
            </a:r>
            <a:r>
              <a:rPr lang="en-US" sz="1800" spc="5" dirty="0">
                <a:latin typeface="Calibri"/>
                <a:cs typeface="Calibri"/>
              </a:rPr>
              <a:t> </a:t>
            </a:r>
            <a:r>
              <a:rPr lang="en-US" sz="1800" spc="-5" dirty="0">
                <a:latin typeface="Calibri"/>
                <a:cs typeface="Calibri"/>
              </a:rPr>
              <a:t>by</a:t>
            </a:r>
            <a:r>
              <a:rPr lang="en-US" sz="1800" spc="25" dirty="0">
                <a:latin typeface="Calibri"/>
                <a:cs typeface="Calibri"/>
              </a:rPr>
              <a:t> </a:t>
            </a:r>
            <a:r>
              <a:rPr lang="en-US" sz="1800" spc="-15" dirty="0">
                <a:latin typeface="Calibri"/>
                <a:cs typeface="Calibri"/>
              </a:rPr>
              <a:t>`DATE`</a:t>
            </a:r>
            <a:r>
              <a:rPr lang="en-US" sz="1800" dirty="0">
                <a:latin typeface="Calibri"/>
                <a:cs typeface="Calibri"/>
              </a:rPr>
              <a:t> </a:t>
            </a:r>
            <a:r>
              <a:rPr lang="en-US" sz="1800" spc="10" dirty="0">
                <a:latin typeface="Calibri"/>
                <a:cs typeface="Calibri"/>
              </a:rPr>
              <a:t>and</a:t>
            </a:r>
            <a:r>
              <a:rPr lang="en-US" sz="1800" spc="-5" dirty="0">
                <a:latin typeface="Calibri"/>
                <a:cs typeface="Calibri"/>
              </a:rPr>
              <a:t> </a:t>
            </a:r>
            <a:r>
              <a:rPr lang="en-US" sz="1800" spc="5" dirty="0">
                <a:latin typeface="Calibri"/>
                <a:cs typeface="Calibri"/>
              </a:rPr>
              <a:t>using the</a:t>
            </a:r>
            <a:r>
              <a:rPr lang="en-US" sz="1800" dirty="0">
                <a:latin typeface="Calibri"/>
                <a:cs typeface="Calibri"/>
              </a:rPr>
              <a:t> </a:t>
            </a:r>
            <a:r>
              <a:rPr lang="en-US" sz="1800" spc="5" dirty="0">
                <a:latin typeface="Calibri"/>
                <a:cs typeface="Calibri"/>
              </a:rPr>
              <a:t>summarize()</a:t>
            </a:r>
            <a:r>
              <a:rPr lang="en-US" sz="1800" spc="15" dirty="0">
                <a:latin typeface="Calibri"/>
                <a:cs typeface="Calibri"/>
              </a:rPr>
              <a:t> </a:t>
            </a:r>
            <a:r>
              <a:rPr lang="en-US" sz="1800" spc="5" dirty="0">
                <a:latin typeface="Calibri"/>
                <a:cs typeface="Calibri"/>
              </a:rPr>
              <a:t>function</a:t>
            </a:r>
            <a:r>
              <a:rPr lang="en-US" sz="1800" spc="-30" dirty="0">
                <a:latin typeface="Calibri"/>
                <a:cs typeface="Calibri"/>
              </a:rPr>
              <a:t> </a:t>
            </a:r>
            <a:r>
              <a:rPr lang="en-US" sz="1800" dirty="0">
                <a:latin typeface="Calibri"/>
                <a:cs typeface="Calibri"/>
              </a:rPr>
              <a:t>to</a:t>
            </a:r>
            <a:r>
              <a:rPr lang="en-US" sz="1800" spc="15" dirty="0">
                <a:latin typeface="Calibri"/>
                <a:cs typeface="Calibri"/>
              </a:rPr>
              <a:t> </a:t>
            </a:r>
            <a:r>
              <a:rPr lang="en-US" sz="1800" dirty="0">
                <a:latin typeface="Calibri"/>
                <a:cs typeface="Calibri"/>
              </a:rPr>
              <a:t>visualize</a:t>
            </a:r>
            <a:r>
              <a:rPr lang="en-US" sz="1800" spc="-5" dirty="0">
                <a:latin typeface="Calibri"/>
                <a:cs typeface="Calibri"/>
              </a:rPr>
              <a:t> </a:t>
            </a:r>
            <a:r>
              <a:rPr lang="en-US" sz="1800" spc="10" dirty="0">
                <a:latin typeface="Calibri"/>
                <a:cs typeface="Calibri"/>
              </a:rPr>
              <a:t>the</a:t>
            </a:r>
            <a:r>
              <a:rPr lang="en-US" sz="1800" spc="5" dirty="0">
                <a:latin typeface="Calibri"/>
                <a:cs typeface="Calibri"/>
              </a:rPr>
              <a:t> daily </a:t>
            </a:r>
            <a:r>
              <a:rPr lang="en-US" sz="1800" spc="-280" dirty="0">
                <a:latin typeface="Calibri"/>
                <a:cs typeface="Calibri"/>
              </a:rPr>
              <a:t> </a:t>
            </a:r>
            <a:r>
              <a:rPr lang="en-US" sz="1800" dirty="0">
                <a:latin typeface="Calibri"/>
                <a:cs typeface="Calibri"/>
              </a:rPr>
              <a:t>total</a:t>
            </a:r>
            <a:r>
              <a:rPr lang="en-US" sz="1800" spc="-10" dirty="0">
                <a:latin typeface="Calibri"/>
                <a:cs typeface="Calibri"/>
              </a:rPr>
              <a:t> </a:t>
            </a:r>
            <a:r>
              <a:rPr lang="en-US" sz="1800" spc="-5" dirty="0">
                <a:latin typeface="Calibri"/>
                <a:cs typeface="Calibri"/>
              </a:rPr>
              <a:t>rainfall</a:t>
            </a:r>
            <a:r>
              <a:rPr lang="en-US" sz="1800" spc="-20" dirty="0">
                <a:latin typeface="Calibri"/>
                <a:cs typeface="Calibri"/>
              </a:rPr>
              <a:t> </a:t>
            </a:r>
            <a:r>
              <a:rPr lang="en-US" sz="1800" spc="10" dirty="0">
                <a:latin typeface="Calibri"/>
                <a:cs typeface="Calibri"/>
              </a:rPr>
              <a:t>and</a:t>
            </a:r>
            <a:r>
              <a:rPr lang="en-US" sz="1800" spc="-15" dirty="0">
                <a:latin typeface="Calibri"/>
                <a:cs typeface="Calibri"/>
              </a:rPr>
              <a:t> </a:t>
            </a:r>
            <a:r>
              <a:rPr lang="en-US" sz="1800" spc="5" dirty="0">
                <a:latin typeface="Calibri"/>
                <a:cs typeface="Calibri"/>
              </a:rPr>
              <a:t>snowfall.</a:t>
            </a:r>
            <a:endParaRPr lang="en-US" sz="1800" dirty="0">
              <a:latin typeface="Calibri"/>
              <a:cs typeface="Calibri"/>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4"/>
          </p:nvPr>
        </p:nvSpPr>
        <p:spPr/>
        <p:txBody>
          <a:bodyPr/>
          <a:lstStyle/>
          <a:p>
            <a:fld id="{5075537C-CA84-1446-933C-8E9D027F9201}" type="slidenum">
              <a:rPr lang="en-US" smtClean="0"/>
              <a:t>10</a:t>
            </a:fld>
            <a:endParaRPr lang="en-US"/>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Predictive analysis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6080760" cy="4351338"/>
          </a:xfrm>
        </p:spPr>
        <p:txBody>
          <a:bodyPr/>
          <a:lstStyle/>
          <a:p>
            <a:r>
              <a:rPr lang="en-US" dirty="0"/>
              <a:t>In this stage different model were built to predict the number of bikes that would be rented each hour of the day by taking weather factors into account.</a:t>
            </a:r>
          </a:p>
          <a:p>
            <a:r>
              <a:rPr lang="en-US" dirty="0"/>
              <a:t>The processed data was divided in two sets: a training and testing one. Then the models were evaluated using RMSE and RSQ metrics and the best model would be the one with the lowest RMSE and highest RSQ values.</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4"/>
          </p:nvPr>
        </p:nvSpPr>
        <p:spPr/>
        <p:txBody>
          <a:bodyPr/>
          <a:lstStyle/>
          <a:p>
            <a:fld id="{5075537C-CA84-1446-933C-8E9D027F9201}" type="slidenum">
              <a:rPr lang="en-US" smtClean="0"/>
              <a:t>11</a:t>
            </a:fld>
            <a:endParaRPr lang="en-US"/>
          </a:p>
        </p:txBody>
      </p:sp>
      <p:pic>
        <p:nvPicPr>
          <p:cNvPr id="3" name="object 4">
            <a:extLst>
              <a:ext uri="{FF2B5EF4-FFF2-40B4-BE49-F238E27FC236}">
                <a16:creationId xmlns:a16="http://schemas.microsoft.com/office/drawing/2014/main" id="{85D3397F-A75F-D678-FEBD-F642E20E6967}"/>
              </a:ext>
            </a:extLst>
          </p:cNvPr>
          <p:cNvPicPr/>
          <p:nvPr/>
        </p:nvPicPr>
        <p:blipFill>
          <a:blip r:embed="rId2" cstate="print"/>
          <a:stretch>
            <a:fillRect/>
          </a:stretch>
        </p:blipFill>
        <p:spPr>
          <a:xfrm>
            <a:off x="7114031" y="1847088"/>
            <a:ext cx="4818889" cy="316382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Build a R Shiny dashboard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pPr marL="0" indent="0">
              <a:buNone/>
            </a:pPr>
            <a:r>
              <a:rPr lang="en-US" dirty="0"/>
              <a:t>The results of the predictive linear regression model were combined with an  interactive dashboard created using the shiny package in R. This dashboard  contained:</a:t>
            </a:r>
          </a:p>
          <a:p>
            <a:r>
              <a:rPr lang="en-US" dirty="0"/>
              <a:t>A basic max bike prediction overview map.</a:t>
            </a:r>
          </a:p>
          <a:p>
            <a:r>
              <a:rPr lang="en-US" dirty="0"/>
              <a:t>A static temperature trend line.</a:t>
            </a:r>
          </a:p>
          <a:p>
            <a:r>
              <a:rPr lang="en-US" dirty="0"/>
              <a:t>An interactive bike-sharing demand prediction trend line.</a:t>
            </a:r>
          </a:p>
          <a:p>
            <a:r>
              <a:rPr lang="en-US" dirty="0"/>
              <a:t>A static humidity and bike-sharing demand prediction correlation plot</a:t>
            </a:r>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4"/>
          </p:nvPr>
        </p:nvSpPr>
        <p:spPr/>
        <p:txBody>
          <a:bodyPr/>
          <a:lstStyle/>
          <a:p>
            <a:fld id="{5075537C-CA84-1446-933C-8E9D027F9201}" type="slidenum">
              <a:rPr lang="en-US" smtClean="0"/>
              <a:t>12</a:t>
            </a:fld>
            <a:endParaRPr lang="en-US"/>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Exploratory data analysis results</a:t>
            </a:r>
          </a:p>
          <a:p>
            <a:endParaRPr lang="en-US" sz="2200" dirty="0"/>
          </a:p>
          <a:p>
            <a:endParaRPr lang="en-US" sz="2200" dirty="0"/>
          </a:p>
          <a:p>
            <a:r>
              <a:rPr lang="en-US" sz="2200" dirty="0"/>
              <a:t>Predictive analysis results</a:t>
            </a:r>
          </a:p>
          <a:p>
            <a:pPr lvl="1"/>
            <a:endParaRPr lang="en-US" sz="1800" dirty="0"/>
          </a:p>
          <a:p>
            <a:pPr marL="457200" lvl="1" indent="0">
              <a:buNone/>
            </a:pPr>
            <a:endParaRPr lang="en-US" sz="1800" dirty="0"/>
          </a:p>
          <a:p>
            <a:r>
              <a:rPr lang="en-US" sz="2200" dirty="0"/>
              <a:t>A dashboard demo in screenshots</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4"/>
          </p:nvPr>
        </p:nvSpPr>
        <p:spPr/>
        <p:txBody>
          <a:bodyPr/>
          <a:lstStyle/>
          <a:p>
            <a:fld id="{5075537C-CA84-1446-933C-8E9D027F9201}" type="slidenum">
              <a:rPr lang="en-US" smtClean="0"/>
              <a:t>13</a:t>
            </a:fld>
            <a:endParaRPr lang="en-US"/>
          </a:p>
        </p:txBody>
      </p:sp>
    </p:spTree>
    <p:extLst>
      <p:ext uri="{BB962C8B-B14F-4D97-AF65-F5344CB8AC3E}">
        <p14:creationId xmlns:p14="http://schemas.microsoft.com/office/powerpoint/2010/main" val="3210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14</a:t>
            </a:fld>
            <a:endParaRPr lang="en-US"/>
          </a:p>
        </p:txBody>
      </p:sp>
    </p:spTree>
    <p:extLst>
      <p:ext uri="{BB962C8B-B14F-4D97-AF65-F5344CB8AC3E}">
        <p14:creationId xmlns:p14="http://schemas.microsoft.com/office/powerpoint/2010/main" val="318108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Busiest bike rental times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5257800" cy="4665662"/>
          </a:xfrm>
        </p:spPr>
        <p:txBody>
          <a:bodyPr>
            <a:normAutofit fontScale="92500" lnSpcReduction="20000"/>
          </a:bodyPr>
          <a:lstStyle/>
          <a:p>
            <a:pPr marL="0" indent="0">
              <a:buNone/>
            </a:pPr>
            <a:r>
              <a:rPr lang="en-US" dirty="0"/>
              <a:t>In order to determine which date and  hour had the most bike rentals, the  following query was used:</a:t>
            </a:r>
          </a:p>
          <a:p>
            <a:pPr marL="0" indent="0">
              <a:buNone/>
            </a:pPr>
            <a:r>
              <a:rPr lang="en-US" dirty="0"/>
              <a:t>“</a:t>
            </a:r>
            <a:r>
              <a:rPr lang="en-US" dirty="0" err="1"/>
              <a:t>dbGetQuery</a:t>
            </a:r>
            <a:r>
              <a:rPr lang="en-US" dirty="0"/>
              <a:t>(conn, 'select DATE,  HOUR, RENTED_BIKE_COUNT from</a:t>
            </a:r>
          </a:p>
          <a:p>
            <a:pPr marL="0" indent="0">
              <a:buNone/>
            </a:pPr>
            <a:r>
              <a:rPr lang="en-US" dirty="0"/>
              <a:t>SEOUL_BIKE where</a:t>
            </a:r>
          </a:p>
          <a:p>
            <a:pPr marL="0" indent="0">
              <a:buNone/>
            </a:pPr>
            <a:r>
              <a:rPr lang="en-US" dirty="0"/>
              <a:t>RENTED_BIKE_COUNT =</a:t>
            </a:r>
          </a:p>
          <a:p>
            <a:pPr marL="0" indent="0">
              <a:buNone/>
            </a:pPr>
            <a:r>
              <a:rPr lang="en-US" dirty="0"/>
              <a:t>(select max(RENTED_BIKE_COUNT)  from SEOUL_BIKE)’)”</a:t>
            </a:r>
          </a:p>
          <a:p>
            <a:pPr marL="0" indent="0">
              <a:buNone/>
            </a:pPr>
            <a:r>
              <a:rPr lang="en-US" dirty="0"/>
              <a:t>The result of the query showed that at  6 P.M. on 19/06/2018, the highest ever  number of bikes was rented with a total of 3556 bike.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4"/>
          </p:nvPr>
        </p:nvSpPr>
        <p:spPr/>
        <p:txBody>
          <a:bodyPr/>
          <a:lstStyle/>
          <a:p>
            <a:fld id="{5075537C-CA84-1446-933C-8E9D027F9201}" type="slidenum">
              <a:rPr lang="en-US" smtClean="0"/>
              <a:t>15</a:t>
            </a:fld>
            <a:endParaRPr lang="en-US"/>
          </a:p>
        </p:txBody>
      </p:sp>
      <p:pic>
        <p:nvPicPr>
          <p:cNvPr id="3" name="object 4">
            <a:extLst>
              <a:ext uri="{FF2B5EF4-FFF2-40B4-BE49-F238E27FC236}">
                <a16:creationId xmlns:a16="http://schemas.microsoft.com/office/drawing/2014/main" id="{F172CA65-B3A2-E1E5-C530-37BFA7EAC550}"/>
              </a:ext>
            </a:extLst>
          </p:cNvPr>
          <p:cNvPicPr/>
          <p:nvPr/>
        </p:nvPicPr>
        <p:blipFill>
          <a:blip r:embed="rId2" cstate="print"/>
          <a:stretch>
            <a:fillRect/>
          </a:stretch>
        </p:blipFill>
        <p:spPr>
          <a:xfrm>
            <a:off x="6096000" y="2190306"/>
            <a:ext cx="5359907" cy="33817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Hourly popularity and temperature by seasons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4754880" cy="4665662"/>
          </a:xfrm>
        </p:spPr>
        <p:txBody>
          <a:bodyPr>
            <a:normAutofit fontScale="62500" lnSpcReduction="20000"/>
          </a:bodyPr>
          <a:lstStyle/>
          <a:p>
            <a:pPr marL="0" indent="0">
              <a:buNone/>
            </a:pPr>
            <a:r>
              <a:rPr lang="en-US" dirty="0"/>
              <a:t>In order to determine the average hourly temperature and the  average number of bike rentals per hour over each season, the  following query was used:</a:t>
            </a:r>
          </a:p>
          <a:p>
            <a:pPr marL="0" indent="0">
              <a:buNone/>
            </a:pPr>
            <a:r>
              <a:rPr lang="en-US" dirty="0"/>
              <a:t>“</a:t>
            </a:r>
            <a:r>
              <a:rPr lang="en-US" dirty="0" err="1"/>
              <a:t>dbGetQuery</a:t>
            </a:r>
            <a:r>
              <a:rPr lang="en-US" dirty="0"/>
              <a:t>(conn, 'select avg(TEMPERATURE) as "Average  Hourly Temp", avg(RENTED_BIKE_COUNT) as "Average Bike  Rentals/Hour", HOUR, SEASONS</a:t>
            </a:r>
          </a:p>
          <a:p>
            <a:pPr marL="0" indent="0">
              <a:buNone/>
            </a:pPr>
            <a:r>
              <a:rPr lang="en-US" dirty="0"/>
              <a:t>from SEOUL_BIKE</a:t>
            </a:r>
          </a:p>
          <a:p>
            <a:pPr marL="0" indent="0">
              <a:buNone/>
            </a:pPr>
            <a:r>
              <a:rPr lang="en-US" dirty="0"/>
              <a:t>group by HOUR, SEASONS</a:t>
            </a:r>
          </a:p>
          <a:p>
            <a:pPr marL="0" indent="0">
              <a:buNone/>
            </a:pPr>
            <a:r>
              <a:rPr lang="en-US" dirty="0"/>
              <a:t>order by avg(RENTED_BIKE_COUNT) DESC  limit 10’)”</a:t>
            </a:r>
          </a:p>
          <a:p>
            <a:pPr marL="0" indent="0">
              <a:buNone/>
            </a:pPr>
            <a:r>
              <a:rPr lang="en-US" dirty="0"/>
              <a:t>The result of the query showed that more bikes were rented  during Summer, Autumn and Spring, between the 5 and 10 PM and at temperatures between 15 and  30 degrees Celsius which are typical Autumn, Summer and Spring  temperatures.</a:t>
            </a:r>
          </a:p>
        </p:txBody>
      </p:sp>
      <p:sp>
        <p:nvSpPr>
          <p:cNvPr id="4" name="Slide Number Placeholder 3">
            <a:extLst>
              <a:ext uri="{FF2B5EF4-FFF2-40B4-BE49-F238E27FC236}">
                <a16:creationId xmlns:a16="http://schemas.microsoft.com/office/drawing/2014/main" id="{46355478-DA14-224A-86EB-1DEBC1E91521}"/>
              </a:ext>
            </a:extLst>
          </p:cNvPr>
          <p:cNvSpPr>
            <a:spLocks noGrp="1"/>
          </p:cNvSpPr>
          <p:nvPr>
            <p:ph type="sldNum" sz="quarter" idx="4"/>
          </p:nvPr>
        </p:nvSpPr>
        <p:spPr/>
        <p:txBody>
          <a:bodyPr/>
          <a:lstStyle/>
          <a:p>
            <a:fld id="{5075537C-CA84-1446-933C-8E9D027F9201}" type="slidenum">
              <a:rPr lang="en-US" smtClean="0"/>
              <a:t>16</a:t>
            </a:fld>
            <a:endParaRPr lang="en-US"/>
          </a:p>
        </p:txBody>
      </p:sp>
      <p:pic>
        <p:nvPicPr>
          <p:cNvPr id="3" name="object 4">
            <a:extLst>
              <a:ext uri="{FF2B5EF4-FFF2-40B4-BE49-F238E27FC236}">
                <a16:creationId xmlns:a16="http://schemas.microsoft.com/office/drawing/2014/main" id="{DF74B7B2-9FA9-6A97-191C-FE39FF1FA068}"/>
              </a:ext>
            </a:extLst>
          </p:cNvPr>
          <p:cNvPicPr/>
          <p:nvPr/>
        </p:nvPicPr>
        <p:blipFill>
          <a:blip r:embed="rId2" cstate="print"/>
          <a:stretch>
            <a:fillRect/>
          </a:stretch>
        </p:blipFill>
        <p:spPr>
          <a:xfrm>
            <a:off x="6438900" y="1690688"/>
            <a:ext cx="4343400" cy="4039552"/>
          </a:xfrm>
          <a:prstGeom prst="rect">
            <a:avLst/>
          </a:prstGeom>
        </p:spPr>
      </p:pic>
    </p:spTree>
    <p:extLst>
      <p:ext uri="{BB962C8B-B14F-4D97-AF65-F5344CB8AC3E}">
        <p14:creationId xmlns:p14="http://schemas.microsoft.com/office/powerpoint/2010/main" val="3522971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Rental Seasonality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4038600" cy="4466272"/>
          </a:xfrm>
        </p:spPr>
        <p:txBody>
          <a:bodyPr>
            <a:normAutofit fontScale="92500" lnSpcReduction="10000"/>
          </a:bodyPr>
          <a:lstStyle/>
          <a:p>
            <a:pPr marL="0" indent="0">
              <a:buNone/>
            </a:pPr>
            <a:r>
              <a:rPr lang="en-US" sz="1600" dirty="0"/>
              <a:t>In order to determine the average hourly bike count during each  season, the following query was used:</a:t>
            </a:r>
          </a:p>
          <a:p>
            <a:pPr marL="0" indent="0">
              <a:buNone/>
            </a:pPr>
            <a:r>
              <a:rPr lang="en-US" sz="1600" dirty="0"/>
              <a:t>“</a:t>
            </a:r>
            <a:r>
              <a:rPr lang="en-US" sz="1600" dirty="0" err="1"/>
              <a:t>dbGetQuery</a:t>
            </a:r>
            <a:r>
              <a:rPr lang="en-US" sz="1600" dirty="0"/>
              <a:t>(conn, 'select</a:t>
            </a:r>
          </a:p>
          <a:p>
            <a:pPr marL="0" indent="0">
              <a:buNone/>
            </a:pPr>
            <a:r>
              <a:rPr lang="en-US" sz="1600" dirty="0"/>
              <a:t>SEASONS,</a:t>
            </a:r>
          </a:p>
          <a:p>
            <a:pPr marL="0" indent="0">
              <a:buNone/>
            </a:pPr>
            <a:r>
              <a:rPr lang="en-US" sz="1600" dirty="0"/>
              <a:t>avg(RENTED_BIKE_COUNT) AS AVERAGE,  min(RENTED_BIKE_COUNT) AS MINIMUM,  max(RENTED_BIKE_COUNT) AS MAXIMUM,</a:t>
            </a:r>
          </a:p>
          <a:p>
            <a:pPr marL="0" indent="0">
              <a:buNone/>
            </a:pPr>
            <a:r>
              <a:rPr lang="en-US" sz="1600" dirty="0"/>
              <a:t>sqrt(avg(RENTED_BIKE_COUNT *  RENTED_BIKE_COUNT) - avg(RENTED_BIKE_COUNT) *  avg(RENTED_BIKE_COUNT)) AS STD_DEV</a:t>
            </a:r>
          </a:p>
          <a:p>
            <a:pPr marL="0" indent="0">
              <a:buNone/>
            </a:pPr>
            <a:r>
              <a:rPr lang="en-US" sz="1600" dirty="0"/>
              <a:t>FROM SEOUL_BIKE</a:t>
            </a:r>
          </a:p>
          <a:p>
            <a:pPr marL="0" indent="0">
              <a:buNone/>
            </a:pPr>
            <a:r>
              <a:rPr lang="en-US" sz="1600" dirty="0"/>
              <a:t>group by SEASONS')”</a:t>
            </a:r>
          </a:p>
          <a:p>
            <a:pPr marL="0" indent="0">
              <a:buNone/>
            </a:pPr>
            <a:r>
              <a:rPr lang="en-US" sz="1600" dirty="0"/>
              <a:t>The result of the query showed that, on average, more bikes were  rented during Summer and fewer bikes were rented during Winter.</a:t>
            </a:r>
          </a:p>
        </p:txBody>
      </p:sp>
      <p:sp>
        <p:nvSpPr>
          <p:cNvPr id="4" name="Slide Number Placeholder 3">
            <a:extLst>
              <a:ext uri="{FF2B5EF4-FFF2-40B4-BE49-F238E27FC236}">
                <a16:creationId xmlns:a16="http://schemas.microsoft.com/office/drawing/2014/main" id="{54AEC204-6979-264D-A847-A40A6855A8FA}"/>
              </a:ext>
            </a:extLst>
          </p:cNvPr>
          <p:cNvSpPr>
            <a:spLocks noGrp="1"/>
          </p:cNvSpPr>
          <p:nvPr>
            <p:ph type="sldNum" sz="quarter" idx="4"/>
          </p:nvPr>
        </p:nvSpPr>
        <p:spPr/>
        <p:txBody>
          <a:bodyPr/>
          <a:lstStyle/>
          <a:p>
            <a:fld id="{5075537C-CA84-1446-933C-8E9D027F9201}" type="slidenum">
              <a:rPr lang="en-US" smtClean="0"/>
              <a:t>17</a:t>
            </a:fld>
            <a:endParaRPr lang="en-US"/>
          </a:p>
        </p:txBody>
      </p:sp>
      <p:pic>
        <p:nvPicPr>
          <p:cNvPr id="3" name="object 4">
            <a:extLst>
              <a:ext uri="{FF2B5EF4-FFF2-40B4-BE49-F238E27FC236}">
                <a16:creationId xmlns:a16="http://schemas.microsoft.com/office/drawing/2014/main" id="{F02F017C-D6FD-1DDB-6DD1-77E1216D04C6}"/>
              </a:ext>
            </a:extLst>
          </p:cNvPr>
          <p:cNvPicPr/>
          <p:nvPr/>
        </p:nvPicPr>
        <p:blipFill>
          <a:blip r:embed="rId2" cstate="print"/>
          <a:stretch>
            <a:fillRect/>
          </a:stretch>
        </p:blipFill>
        <p:spPr>
          <a:xfrm>
            <a:off x="6278880" y="1690688"/>
            <a:ext cx="5074920" cy="4278503"/>
          </a:xfrm>
          <a:prstGeom prst="rect">
            <a:avLst/>
          </a:prstGeom>
        </p:spPr>
      </p:pic>
    </p:spTree>
    <p:extLst>
      <p:ext uri="{BB962C8B-B14F-4D97-AF65-F5344CB8AC3E}">
        <p14:creationId xmlns:p14="http://schemas.microsoft.com/office/powerpoint/2010/main" val="64277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Weather Seasonality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4541520" cy="4665662"/>
          </a:xfrm>
        </p:spPr>
        <p:txBody>
          <a:bodyPr>
            <a:normAutofit fontScale="55000" lnSpcReduction="20000"/>
          </a:bodyPr>
          <a:lstStyle/>
          <a:p>
            <a:pPr marL="0" indent="0">
              <a:buNone/>
            </a:pPr>
            <a:r>
              <a:rPr lang="en-US" dirty="0"/>
              <a:t>In order to answer the question: On average, what were the  TEMPERATURE, HUMIDITY,	WIND_SPEED, VISIBILITY,  DEW_POINT_TEMPERATURE,SOLAR_RADIATION, RAINFALL, and SNOWFALL per season?, the following query was used:</a:t>
            </a:r>
          </a:p>
          <a:p>
            <a:pPr marL="0" indent="0">
              <a:buNone/>
            </a:pPr>
            <a:r>
              <a:rPr lang="en-US" dirty="0"/>
              <a:t>“</a:t>
            </a:r>
            <a:r>
              <a:rPr lang="en-US" dirty="0" err="1"/>
              <a:t>dbGetQuery</a:t>
            </a:r>
            <a:r>
              <a:rPr lang="en-US" dirty="0"/>
              <a:t>(con," SELECT SEASONS, AVG(RENTED_BIKE_COUNT) as AVG_S_COUNT, AVG(TEMPERATURE) as AVG_S_TEMP, AVG(HUMIDITY) as AVG_S_HUMIDITY, AVG(WIND_SPEED) as AVG_WIND_SPEED, AVG(VISIBILITY) as AVG_VISIBILITY, AVG(DEW_POINT_TEMPERATURE) as AVG_DEW_POINT, AVG(SOLAR_RADIATION) as AVG_SOLAR_RADIATION, AVG(RAINFALL) as AVG_RAINFALL, AVG(SNOWFALL) as AVG_SNOWFALL   FROM </a:t>
            </a:r>
            <a:r>
              <a:rPr lang="en-US" dirty="0" err="1"/>
              <a:t>seoul_bike_sharing</a:t>
            </a:r>
            <a:endParaRPr lang="en-US" dirty="0"/>
          </a:p>
          <a:p>
            <a:pPr marL="0" indent="0">
              <a:buNone/>
            </a:pPr>
            <a:r>
              <a:rPr lang="en-US" dirty="0"/>
              <a:t>group by (SEASONS)</a:t>
            </a:r>
          </a:p>
          <a:p>
            <a:pPr marL="0" indent="0">
              <a:buNone/>
            </a:pPr>
            <a:r>
              <a:rPr lang="en-US" dirty="0"/>
              <a:t>Order by AVG_S_COUNT desc")”</a:t>
            </a:r>
          </a:p>
          <a:p>
            <a:pPr marL="0" indent="0">
              <a:buNone/>
            </a:pPr>
            <a:r>
              <a:rPr lang="en-US" sz="2800" spc="10" dirty="0">
                <a:latin typeface="Calibri"/>
                <a:cs typeface="Calibri"/>
              </a:rPr>
              <a:t>The </a:t>
            </a:r>
            <a:r>
              <a:rPr lang="en-US" sz="2800" spc="5" dirty="0">
                <a:latin typeface="Calibri"/>
                <a:cs typeface="Calibri"/>
              </a:rPr>
              <a:t>results showed that </a:t>
            </a:r>
            <a:r>
              <a:rPr lang="en-US" sz="2800" spc="10" dirty="0">
                <a:latin typeface="Calibri"/>
                <a:cs typeface="Calibri"/>
              </a:rPr>
              <a:t>the </a:t>
            </a:r>
            <a:r>
              <a:rPr lang="en-US" sz="2800" dirty="0">
                <a:latin typeface="Calibri"/>
                <a:cs typeface="Calibri"/>
              </a:rPr>
              <a:t>temperature, rainfall, </a:t>
            </a:r>
            <a:r>
              <a:rPr lang="en-US" sz="2800" spc="-5" dirty="0">
                <a:latin typeface="Calibri"/>
                <a:cs typeface="Calibri"/>
              </a:rPr>
              <a:t>humidity, </a:t>
            </a:r>
            <a:r>
              <a:rPr lang="en-US" sz="2800" spc="5" dirty="0">
                <a:latin typeface="Calibri"/>
                <a:cs typeface="Calibri"/>
              </a:rPr>
              <a:t>snowfall, </a:t>
            </a:r>
            <a:r>
              <a:rPr lang="en-US" sz="2800" spc="10" dirty="0">
                <a:latin typeface="Calibri"/>
                <a:cs typeface="Calibri"/>
              </a:rPr>
              <a:t> </a:t>
            </a:r>
            <a:r>
              <a:rPr lang="en-US" sz="2800" dirty="0">
                <a:latin typeface="Calibri"/>
                <a:cs typeface="Calibri"/>
              </a:rPr>
              <a:t>etc. </a:t>
            </a:r>
            <a:r>
              <a:rPr lang="en-US" sz="2800" spc="5" dirty="0">
                <a:latin typeface="Calibri"/>
                <a:cs typeface="Calibri"/>
              </a:rPr>
              <a:t>readings </a:t>
            </a:r>
            <a:r>
              <a:rPr lang="en-US" sz="2800" dirty="0">
                <a:latin typeface="Calibri"/>
                <a:cs typeface="Calibri"/>
              </a:rPr>
              <a:t>were </a:t>
            </a:r>
            <a:r>
              <a:rPr lang="en-US" sz="2800" spc="5" dirty="0">
                <a:latin typeface="Calibri"/>
                <a:cs typeface="Calibri"/>
              </a:rPr>
              <a:t>very </a:t>
            </a:r>
            <a:r>
              <a:rPr lang="en-US" sz="2800" dirty="0">
                <a:latin typeface="Calibri"/>
                <a:cs typeface="Calibri"/>
              </a:rPr>
              <a:t>correlated </a:t>
            </a:r>
            <a:r>
              <a:rPr lang="en-US" sz="2800" spc="5" dirty="0">
                <a:latin typeface="Calibri"/>
                <a:cs typeface="Calibri"/>
              </a:rPr>
              <a:t>with the season of the </a:t>
            </a:r>
            <a:r>
              <a:rPr lang="en-US" sz="2800" spc="-20" dirty="0">
                <a:latin typeface="Calibri"/>
                <a:cs typeface="Calibri"/>
              </a:rPr>
              <a:t>year. </a:t>
            </a:r>
            <a:r>
              <a:rPr lang="en-US" sz="2800" dirty="0">
                <a:latin typeface="Calibri"/>
                <a:cs typeface="Calibri"/>
              </a:rPr>
              <a:t>For </a:t>
            </a:r>
            <a:r>
              <a:rPr lang="en-US" sz="2800" spc="5" dirty="0">
                <a:latin typeface="Calibri"/>
                <a:cs typeface="Calibri"/>
              </a:rPr>
              <a:t> example, there was a </a:t>
            </a:r>
            <a:r>
              <a:rPr lang="en-US" sz="2800" spc="10" dirty="0">
                <a:latin typeface="Calibri"/>
                <a:cs typeface="Calibri"/>
              </a:rPr>
              <a:t>higher </a:t>
            </a:r>
            <a:r>
              <a:rPr lang="en-US" sz="2800" dirty="0">
                <a:latin typeface="Calibri"/>
                <a:cs typeface="Calibri"/>
              </a:rPr>
              <a:t>average temperature </a:t>
            </a:r>
            <a:r>
              <a:rPr lang="en-US" sz="2800" spc="10" dirty="0">
                <a:latin typeface="Calibri"/>
                <a:cs typeface="Calibri"/>
              </a:rPr>
              <a:t>and </a:t>
            </a:r>
            <a:r>
              <a:rPr lang="en-US" sz="2800" spc="-5" dirty="0">
                <a:latin typeface="Calibri"/>
                <a:cs typeface="Calibri"/>
              </a:rPr>
              <a:t>rainfall in </a:t>
            </a:r>
            <a:r>
              <a:rPr lang="en-US" sz="2800" spc="10" dirty="0">
                <a:latin typeface="Calibri"/>
                <a:cs typeface="Calibri"/>
              </a:rPr>
              <a:t>the </a:t>
            </a:r>
            <a:r>
              <a:rPr lang="en-US" sz="2800" spc="15" dirty="0">
                <a:latin typeface="Calibri"/>
                <a:cs typeface="Calibri"/>
              </a:rPr>
              <a:t> </a:t>
            </a:r>
            <a:r>
              <a:rPr lang="en-US" sz="2800" spc="-5" dirty="0">
                <a:latin typeface="Calibri"/>
                <a:cs typeface="Calibri"/>
              </a:rPr>
              <a:t>summer, </a:t>
            </a:r>
            <a:r>
              <a:rPr lang="en-US" sz="2800" spc="10" dirty="0">
                <a:latin typeface="Calibri"/>
                <a:cs typeface="Calibri"/>
              </a:rPr>
              <a:t>while </a:t>
            </a:r>
            <a:r>
              <a:rPr lang="en-US" sz="2800" spc="5" dirty="0">
                <a:latin typeface="Calibri"/>
                <a:cs typeface="Calibri"/>
              </a:rPr>
              <a:t>snowfall was confined </a:t>
            </a:r>
            <a:r>
              <a:rPr lang="en-US" sz="2800" dirty="0">
                <a:latin typeface="Calibri"/>
                <a:cs typeface="Calibri"/>
              </a:rPr>
              <a:t>to </a:t>
            </a:r>
            <a:r>
              <a:rPr lang="en-US" sz="2800" spc="10" dirty="0">
                <a:latin typeface="Calibri"/>
                <a:cs typeface="Calibri"/>
              </a:rPr>
              <a:t>the </a:t>
            </a:r>
            <a:r>
              <a:rPr lang="en-US" sz="2800" spc="5" dirty="0">
                <a:latin typeface="Calibri"/>
                <a:cs typeface="Calibri"/>
              </a:rPr>
              <a:t>winter </a:t>
            </a:r>
            <a:r>
              <a:rPr lang="en-US" sz="2800" spc="10" dirty="0">
                <a:latin typeface="Calibri"/>
                <a:cs typeface="Calibri"/>
              </a:rPr>
              <a:t>season. </a:t>
            </a:r>
            <a:r>
              <a:rPr lang="en-US" sz="2800" dirty="0">
                <a:latin typeface="Calibri"/>
                <a:cs typeface="Calibri"/>
              </a:rPr>
              <a:t>It </a:t>
            </a:r>
            <a:r>
              <a:rPr lang="en-US" sz="2800" spc="5" dirty="0">
                <a:latin typeface="Calibri"/>
                <a:cs typeface="Calibri"/>
              </a:rPr>
              <a:t>also </a:t>
            </a:r>
            <a:r>
              <a:rPr lang="en-US" sz="2800" spc="10" dirty="0">
                <a:latin typeface="Calibri"/>
                <a:cs typeface="Calibri"/>
              </a:rPr>
              <a:t> </a:t>
            </a:r>
            <a:r>
              <a:rPr lang="en-US" sz="2800" spc="5" dirty="0">
                <a:latin typeface="Calibri"/>
                <a:cs typeface="Calibri"/>
              </a:rPr>
              <a:t>showed a </a:t>
            </a:r>
            <a:r>
              <a:rPr lang="en-US" sz="2800" dirty="0">
                <a:latin typeface="Calibri"/>
                <a:cs typeface="Calibri"/>
              </a:rPr>
              <a:t>correlation </a:t>
            </a:r>
            <a:r>
              <a:rPr lang="en-US" sz="2800" spc="5" dirty="0">
                <a:latin typeface="Calibri"/>
                <a:cs typeface="Calibri"/>
              </a:rPr>
              <a:t>between </a:t>
            </a:r>
            <a:r>
              <a:rPr lang="en-US" sz="2800" spc="10" dirty="0">
                <a:latin typeface="Calibri"/>
                <a:cs typeface="Calibri"/>
              </a:rPr>
              <a:t>the number of </a:t>
            </a:r>
            <a:r>
              <a:rPr lang="en-US" sz="2800" dirty="0">
                <a:latin typeface="Calibri"/>
                <a:cs typeface="Calibri"/>
              </a:rPr>
              <a:t>rented </a:t>
            </a:r>
            <a:r>
              <a:rPr lang="en-US" sz="2800" spc="-5" dirty="0">
                <a:latin typeface="Calibri"/>
                <a:cs typeface="Calibri"/>
              </a:rPr>
              <a:t>bikes </a:t>
            </a:r>
            <a:r>
              <a:rPr lang="en-US" sz="2800" spc="5" dirty="0">
                <a:latin typeface="Calibri"/>
                <a:cs typeface="Calibri"/>
              </a:rPr>
              <a:t>and </a:t>
            </a:r>
            <a:r>
              <a:rPr lang="en-US" sz="2800" spc="10" dirty="0">
                <a:latin typeface="Calibri"/>
                <a:cs typeface="Calibri"/>
              </a:rPr>
              <a:t>the </a:t>
            </a:r>
            <a:r>
              <a:rPr lang="en-US" sz="2800" spc="15" dirty="0">
                <a:latin typeface="Calibri"/>
                <a:cs typeface="Calibri"/>
              </a:rPr>
              <a:t> </a:t>
            </a:r>
            <a:r>
              <a:rPr lang="en-US" sz="2800" spc="5" dirty="0">
                <a:latin typeface="Calibri"/>
                <a:cs typeface="Calibri"/>
              </a:rPr>
              <a:t>season</a:t>
            </a:r>
            <a:r>
              <a:rPr lang="en-US" sz="2800" spc="25" dirty="0">
                <a:latin typeface="Calibri"/>
                <a:cs typeface="Calibri"/>
              </a:rPr>
              <a:t> </a:t>
            </a:r>
            <a:r>
              <a:rPr lang="en-US" sz="2800" spc="5" dirty="0">
                <a:latin typeface="Calibri"/>
                <a:cs typeface="Calibri"/>
              </a:rPr>
              <a:t>of</a:t>
            </a:r>
            <a:r>
              <a:rPr lang="en-US" sz="2800" spc="20" dirty="0">
                <a:latin typeface="Calibri"/>
                <a:cs typeface="Calibri"/>
              </a:rPr>
              <a:t> </a:t>
            </a:r>
            <a:r>
              <a:rPr lang="en-US" sz="2800" dirty="0">
                <a:latin typeface="Calibri"/>
                <a:cs typeface="Calibri"/>
              </a:rPr>
              <a:t>the</a:t>
            </a:r>
            <a:r>
              <a:rPr lang="en-US" sz="2800" spc="10" dirty="0">
                <a:latin typeface="Calibri"/>
                <a:cs typeface="Calibri"/>
              </a:rPr>
              <a:t> </a:t>
            </a:r>
            <a:r>
              <a:rPr lang="en-US" sz="2800" spc="-20" dirty="0">
                <a:latin typeface="Calibri"/>
                <a:cs typeface="Calibri"/>
              </a:rPr>
              <a:t>year.</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903E2FD-95BF-5C4B-B607-B4C4D1C01224}"/>
              </a:ext>
            </a:extLst>
          </p:cNvPr>
          <p:cNvSpPr>
            <a:spLocks noGrp="1"/>
          </p:cNvSpPr>
          <p:nvPr>
            <p:ph type="sldNum" sz="quarter" idx="4"/>
          </p:nvPr>
        </p:nvSpPr>
        <p:spPr/>
        <p:txBody>
          <a:bodyPr/>
          <a:lstStyle/>
          <a:p>
            <a:fld id="{5075537C-CA84-1446-933C-8E9D027F9201}" type="slidenum">
              <a:rPr lang="en-US" smtClean="0"/>
              <a:t>18</a:t>
            </a:fld>
            <a:endParaRPr lang="en-US"/>
          </a:p>
        </p:txBody>
      </p:sp>
      <p:pic>
        <p:nvPicPr>
          <p:cNvPr id="3" name="object 10">
            <a:extLst>
              <a:ext uri="{FF2B5EF4-FFF2-40B4-BE49-F238E27FC236}">
                <a16:creationId xmlns:a16="http://schemas.microsoft.com/office/drawing/2014/main" id="{8900200B-9A12-0C8F-CF58-C91E204B4641}"/>
              </a:ext>
            </a:extLst>
          </p:cNvPr>
          <p:cNvPicPr/>
          <p:nvPr/>
        </p:nvPicPr>
        <p:blipFill>
          <a:blip r:embed="rId2" cstate="print"/>
          <a:stretch>
            <a:fillRect/>
          </a:stretch>
        </p:blipFill>
        <p:spPr>
          <a:xfrm>
            <a:off x="6096000" y="1690688"/>
            <a:ext cx="4541520" cy="4146232"/>
          </a:xfrm>
          <a:prstGeom prst="rect">
            <a:avLst/>
          </a:prstGeom>
        </p:spPr>
      </p:pic>
    </p:spTree>
    <p:extLst>
      <p:ext uri="{BB962C8B-B14F-4D97-AF65-F5344CB8AC3E}">
        <p14:creationId xmlns:p14="http://schemas.microsoft.com/office/powerpoint/2010/main" val="2362798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t>Bike-sharing info in Seoul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4861560" cy="4665662"/>
          </a:xfrm>
        </p:spPr>
        <p:txBody>
          <a:bodyPr>
            <a:normAutofit fontScale="77500" lnSpcReduction="20000"/>
          </a:bodyPr>
          <a:lstStyle/>
          <a:p>
            <a:pPr marL="0" indent="0">
              <a:buNone/>
            </a:pPr>
            <a:r>
              <a:rPr lang="en-US" dirty="0"/>
              <a:t>In order to determine the total number of bikes  available in Seoul, the following query was used:</a:t>
            </a:r>
          </a:p>
          <a:p>
            <a:pPr marL="0" indent="0">
              <a:buNone/>
            </a:pPr>
            <a:r>
              <a:rPr lang="en-US" dirty="0"/>
              <a:t>“</a:t>
            </a:r>
            <a:r>
              <a:rPr lang="en-US" dirty="0" err="1"/>
              <a:t>dbGetQuery</a:t>
            </a:r>
            <a:r>
              <a:rPr lang="en-US" dirty="0"/>
              <a:t>(conn, 'select</a:t>
            </a:r>
          </a:p>
          <a:p>
            <a:pPr marL="0" indent="0">
              <a:buNone/>
            </a:pPr>
            <a:r>
              <a:rPr lang="en-US" dirty="0"/>
              <a:t>B.COUNTRY,	CITY_ASCII,	SUM(BICYCLES)	AS  AVAILABLE_BIKES, LAT, LNG, POPULATION</a:t>
            </a:r>
          </a:p>
          <a:p>
            <a:pPr marL="0" indent="0">
              <a:buNone/>
            </a:pPr>
            <a:r>
              <a:rPr lang="en-US" dirty="0"/>
              <a:t>FROM BIKE_SHARING B, WORLD_CITIES W  WHERE W.CITY_ASCII = B.CITY AND CITY_ASCII =</a:t>
            </a:r>
          </a:p>
          <a:p>
            <a:pPr marL="0" indent="0">
              <a:buNone/>
            </a:pPr>
            <a:r>
              <a:rPr lang="en-US" dirty="0"/>
              <a:t>"Seoul"')”</a:t>
            </a:r>
          </a:p>
          <a:p>
            <a:pPr marL="0" indent="0">
              <a:buNone/>
            </a:pPr>
            <a:r>
              <a:rPr lang="en-US" dirty="0"/>
              <a:t>The result of the query showed that there were  20,000 bikes available for rent in the city of Seoul.</a:t>
            </a:r>
          </a:p>
        </p:txBody>
      </p:sp>
      <p:sp>
        <p:nvSpPr>
          <p:cNvPr id="4" name="Slide Number Placeholder 3">
            <a:extLst>
              <a:ext uri="{FF2B5EF4-FFF2-40B4-BE49-F238E27FC236}">
                <a16:creationId xmlns:a16="http://schemas.microsoft.com/office/drawing/2014/main" id="{B5A83BC8-CBF6-D844-AA13-2B3E45B62A77}"/>
              </a:ext>
            </a:extLst>
          </p:cNvPr>
          <p:cNvSpPr>
            <a:spLocks noGrp="1"/>
          </p:cNvSpPr>
          <p:nvPr>
            <p:ph type="sldNum" sz="quarter" idx="4"/>
          </p:nvPr>
        </p:nvSpPr>
        <p:spPr/>
        <p:txBody>
          <a:bodyPr/>
          <a:lstStyle/>
          <a:p>
            <a:fld id="{5075537C-CA84-1446-933C-8E9D027F9201}" type="slidenum">
              <a:rPr lang="en-US" smtClean="0"/>
              <a:t>19</a:t>
            </a:fld>
            <a:endParaRPr lang="en-US"/>
          </a:p>
        </p:txBody>
      </p:sp>
      <p:pic>
        <p:nvPicPr>
          <p:cNvPr id="3" name="object 4">
            <a:extLst>
              <a:ext uri="{FF2B5EF4-FFF2-40B4-BE49-F238E27FC236}">
                <a16:creationId xmlns:a16="http://schemas.microsoft.com/office/drawing/2014/main" id="{28C569AA-5611-D962-6B03-DED3C191FE13}"/>
              </a:ext>
            </a:extLst>
          </p:cNvPr>
          <p:cNvPicPr/>
          <p:nvPr/>
        </p:nvPicPr>
        <p:blipFill>
          <a:blip r:embed="rId2" cstate="print"/>
          <a:stretch>
            <a:fillRect/>
          </a:stretch>
        </p:blipFill>
        <p:spPr>
          <a:xfrm>
            <a:off x="6190488" y="2205387"/>
            <a:ext cx="4840223" cy="3636264"/>
          </a:xfrm>
          <a:prstGeom prst="rect">
            <a:avLst/>
          </a:prstGeom>
        </p:spPr>
      </p:pic>
    </p:spTree>
    <p:extLst>
      <p:ext uri="{BB962C8B-B14F-4D97-AF65-F5344CB8AC3E}">
        <p14:creationId xmlns:p14="http://schemas.microsoft.com/office/powerpoint/2010/main" val="249789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Outline</a:t>
            </a:r>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15" name="Content Placeholder 2">
            <a:extLst>
              <a:ext uri="{FF2B5EF4-FFF2-40B4-BE49-F238E27FC236}">
                <a16:creationId xmlns:a16="http://schemas.microsoft.com/office/drawing/2014/main" id="{1E754898-2E75-F643-867F-EE5BE8F1580A}"/>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Results</a:t>
            </a:r>
          </a:p>
          <a:p>
            <a:r>
              <a:rPr lang="en-US" sz="2200" dirty="0"/>
              <a:t>Conclusion</a:t>
            </a:r>
          </a:p>
          <a:p>
            <a:r>
              <a:rPr lang="en-US" sz="2200" dirty="0"/>
              <a:t>Appendix</a:t>
            </a:r>
          </a:p>
        </p:txBody>
      </p:sp>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4"/>
          </p:nvPr>
        </p:nvSpPr>
        <p:spPr/>
        <p:txBody>
          <a:bodyPr/>
          <a:lstStyle/>
          <a:p>
            <a:fld id="{5075537C-CA84-1446-933C-8E9D027F9201}" type="slidenum">
              <a:rPr lang="en-US" smtClean="0"/>
              <a:t>2</a:t>
            </a:fld>
            <a:endParaRPr lang="en-US"/>
          </a:p>
        </p:txBody>
      </p:sp>
    </p:spTree>
    <p:extLst>
      <p:ext uri="{BB962C8B-B14F-4D97-AF65-F5344CB8AC3E}">
        <p14:creationId xmlns:p14="http://schemas.microsoft.com/office/powerpoint/2010/main" val="4219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sz="3600" b="1" dirty="0"/>
              <a:t>Cities similar to Seoul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4815840" cy="4351338"/>
          </a:xfrm>
        </p:spPr>
        <p:txBody>
          <a:bodyPr>
            <a:normAutofit fontScale="55000" lnSpcReduction="20000"/>
          </a:bodyPr>
          <a:lstStyle/>
          <a:p>
            <a:pPr marL="0" indent="0">
              <a:buNone/>
            </a:pPr>
            <a:endParaRPr lang="en-US" dirty="0"/>
          </a:p>
          <a:p>
            <a:pPr marL="12700" marR="6985" algn="just">
              <a:lnSpc>
                <a:spcPct val="102899"/>
              </a:lnSpc>
              <a:spcBef>
                <a:spcPts val="95"/>
              </a:spcBef>
            </a:pPr>
            <a:r>
              <a:rPr lang="en-US" sz="2800" spc="10" dirty="0">
                <a:latin typeface="Calibri"/>
                <a:cs typeface="Calibri"/>
              </a:rPr>
              <a:t>In </a:t>
            </a:r>
            <a:r>
              <a:rPr lang="en-US" sz="2800" spc="5" dirty="0">
                <a:latin typeface="Calibri"/>
                <a:cs typeface="Calibri"/>
              </a:rPr>
              <a:t>order </a:t>
            </a:r>
            <a:r>
              <a:rPr lang="en-US" sz="2800" spc="10" dirty="0">
                <a:latin typeface="Calibri"/>
                <a:cs typeface="Calibri"/>
              </a:rPr>
              <a:t>to </a:t>
            </a:r>
            <a:r>
              <a:rPr lang="en-US" sz="2800" spc="15" dirty="0">
                <a:latin typeface="Calibri"/>
                <a:cs typeface="Calibri"/>
              </a:rPr>
              <a:t>determine </a:t>
            </a:r>
            <a:r>
              <a:rPr lang="en-US" sz="2800" spc="10" dirty="0">
                <a:latin typeface="Calibri"/>
                <a:cs typeface="Calibri"/>
              </a:rPr>
              <a:t>all cities </a:t>
            </a:r>
            <a:r>
              <a:rPr lang="en-US" sz="2800" spc="5" dirty="0">
                <a:latin typeface="Calibri"/>
                <a:cs typeface="Calibri"/>
              </a:rPr>
              <a:t>having </a:t>
            </a:r>
            <a:r>
              <a:rPr lang="en-US" sz="2800" spc="15" dirty="0">
                <a:latin typeface="Calibri"/>
                <a:cs typeface="Calibri"/>
              </a:rPr>
              <a:t>a </a:t>
            </a:r>
            <a:r>
              <a:rPr lang="en-US" sz="2800" spc="10" dirty="0">
                <a:latin typeface="Calibri"/>
                <a:cs typeface="Calibri"/>
              </a:rPr>
              <a:t>similar </a:t>
            </a:r>
            <a:r>
              <a:rPr lang="en-US" sz="2800" spc="15" dirty="0">
                <a:latin typeface="Calibri"/>
                <a:cs typeface="Calibri"/>
              </a:rPr>
              <a:t>number </a:t>
            </a:r>
            <a:r>
              <a:rPr lang="en-US" sz="2800" spc="20" dirty="0">
                <a:latin typeface="Calibri"/>
                <a:cs typeface="Calibri"/>
              </a:rPr>
              <a:t>of </a:t>
            </a:r>
            <a:r>
              <a:rPr lang="en-US" sz="2800" spc="25" dirty="0">
                <a:latin typeface="Calibri"/>
                <a:cs typeface="Calibri"/>
              </a:rPr>
              <a:t> </a:t>
            </a:r>
            <a:r>
              <a:rPr lang="en-US" sz="2800" spc="5" dirty="0">
                <a:latin typeface="Calibri"/>
                <a:cs typeface="Calibri"/>
              </a:rPr>
              <a:t>bikes</a:t>
            </a:r>
            <a:r>
              <a:rPr lang="en-US" sz="2800" spc="10" dirty="0">
                <a:latin typeface="Calibri"/>
                <a:cs typeface="Calibri"/>
              </a:rPr>
              <a:t> </a:t>
            </a:r>
            <a:r>
              <a:rPr lang="en-US" sz="2800" dirty="0">
                <a:latin typeface="Calibri"/>
                <a:cs typeface="Calibri"/>
              </a:rPr>
              <a:t>for</a:t>
            </a:r>
            <a:r>
              <a:rPr lang="en-US" sz="2800" spc="5" dirty="0">
                <a:latin typeface="Calibri"/>
                <a:cs typeface="Calibri"/>
              </a:rPr>
              <a:t> rental</a:t>
            </a:r>
            <a:r>
              <a:rPr lang="en-US" sz="2800" spc="10" dirty="0">
                <a:latin typeface="Calibri"/>
                <a:cs typeface="Calibri"/>
              </a:rPr>
              <a:t> </a:t>
            </a:r>
            <a:r>
              <a:rPr lang="en-US" sz="2800" spc="5" dirty="0">
                <a:latin typeface="Calibri"/>
                <a:cs typeface="Calibri"/>
              </a:rPr>
              <a:t>like</a:t>
            </a:r>
            <a:r>
              <a:rPr lang="en-US" sz="2800" spc="10" dirty="0">
                <a:latin typeface="Calibri"/>
                <a:cs typeface="Calibri"/>
              </a:rPr>
              <a:t> Seoul(i.e.</a:t>
            </a:r>
            <a:r>
              <a:rPr lang="en-US" sz="2800" spc="15" dirty="0">
                <a:latin typeface="Calibri"/>
                <a:cs typeface="Calibri"/>
              </a:rPr>
              <a:t> </a:t>
            </a:r>
            <a:r>
              <a:rPr lang="en-US" sz="2800" spc="5" dirty="0">
                <a:latin typeface="Calibri"/>
                <a:cs typeface="Calibri"/>
              </a:rPr>
              <a:t>total</a:t>
            </a:r>
            <a:r>
              <a:rPr lang="en-US" sz="2800" spc="10" dirty="0">
                <a:latin typeface="Calibri"/>
                <a:cs typeface="Calibri"/>
              </a:rPr>
              <a:t> </a:t>
            </a:r>
            <a:r>
              <a:rPr lang="en-US" sz="2800" dirty="0">
                <a:latin typeface="Calibri"/>
                <a:cs typeface="Calibri"/>
              </a:rPr>
              <a:t>bike</a:t>
            </a:r>
            <a:r>
              <a:rPr lang="en-US" sz="2800" spc="5" dirty="0">
                <a:latin typeface="Calibri"/>
                <a:cs typeface="Calibri"/>
              </a:rPr>
              <a:t> </a:t>
            </a:r>
            <a:r>
              <a:rPr lang="en-US" sz="2800" spc="15" dirty="0">
                <a:latin typeface="Calibri"/>
                <a:cs typeface="Calibri"/>
              </a:rPr>
              <a:t>counts</a:t>
            </a:r>
            <a:r>
              <a:rPr lang="en-US" sz="2800" spc="20" dirty="0">
                <a:latin typeface="Calibri"/>
                <a:cs typeface="Calibri"/>
              </a:rPr>
              <a:t> </a:t>
            </a:r>
            <a:r>
              <a:rPr lang="en-US" sz="2800" spc="15" dirty="0">
                <a:latin typeface="Calibri"/>
                <a:cs typeface="Calibri"/>
              </a:rPr>
              <a:t>between </a:t>
            </a:r>
            <a:r>
              <a:rPr lang="en-US" sz="2800" spc="20" dirty="0">
                <a:latin typeface="Calibri"/>
                <a:cs typeface="Calibri"/>
              </a:rPr>
              <a:t> </a:t>
            </a:r>
            <a:r>
              <a:rPr lang="en-US" sz="2800" spc="10" dirty="0">
                <a:latin typeface="Calibri"/>
                <a:cs typeface="Calibri"/>
              </a:rPr>
              <a:t>15000</a:t>
            </a:r>
            <a:r>
              <a:rPr lang="en-US" sz="2800" spc="20" dirty="0">
                <a:latin typeface="Calibri"/>
                <a:cs typeface="Calibri"/>
              </a:rPr>
              <a:t> </a:t>
            </a:r>
            <a:r>
              <a:rPr lang="en-US" sz="2800" spc="15" dirty="0">
                <a:latin typeface="Calibri"/>
                <a:cs typeface="Calibri"/>
              </a:rPr>
              <a:t>and</a:t>
            </a:r>
            <a:r>
              <a:rPr lang="en-US" sz="2800" spc="5" dirty="0">
                <a:latin typeface="Calibri"/>
                <a:cs typeface="Calibri"/>
              </a:rPr>
              <a:t> </a:t>
            </a:r>
            <a:r>
              <a:rPr lang="en-US" sz="2800" spc="10" dirty="0">
                <a:latin typeface="Calibri"/>
                <a:cs typeface="Calibri"/>
              </a:rPr>
              <a:t>20000),</a:t>
            </a:r>
            <a:r>
              <a:rPr lang="en-US" sz="2800" spc="25" dirty="0">
                <a:latin typeface="Calibri"/>
                <a:cs typeface="Calibri"/>
              </a:rPr>
              <a:t> </a:t>
            </a:r>
            <a:r>
              <a:rPr lang="en-US" sz="2800" spc="15" dirty="0">
                <a:latin typeface="Calibri"/>
                <a:cs typeface="Calibri"/>
              </a:rPr>
              <a:t>the</a:t>
            </a:r>
            <a:r>
              <a:rPr lang="en-US" sz="2800" dirty="0">
                <a:latin typeface="Calibri"/>
                <a:cs typeface="Calibri"/>
              </a:rPr>
              <a:t> </a:t>
            </a:r>
            <a:r>
              <a:rPr lang="en-US" sz="2800" spc="10" dirty="0">
                <a:latin typeface="Calibri"/>
                <a:cs typeface="Calibri"/>
              </a:rPr>
              <a:t>following </a:t>
            </a:r>
            <a:r>
              <a:rPr lang="en-US" sz="2800" spc="15" dirty="0">
                <a:latin typeface="Calibri"/>
                <a:cs typeface="Calibri"/>
              </a:rPr>
              <a:t>query</a:t>
            </a:r>
            <a:r>
              <a:rPr lang="en-US" sz="2800" spc="5" dirty="0">
                <a:latin typeface="Calibri"/>
                <a:cs typeface="Calibri"/>
              </a:rPr>
              <a:t> </a:t>
            </a:r>
            <a:r>
              <a:rPr lang="en-US" sz="2800" spc="15" dirty="0">
                <a:latin typeface="Calibri"/>
                <a:cs typeface="Calibri"/>
              </a:rPr>
              <a:t>was</a:t>
            </a:r>
            <a:r>
              <a:rPr lang="en-US" sz="2800" spc="5" dirty="0">
                <a:latin typeface="Calibri"/>
                <a:cs typeface="Calibri"/>
              </a:rPr>
              <a:t> </a:t>
            </a:r>
            <a:r>
              <a:rPr lang="en-US" sz="2800" spc="10" dirty="0">
                <a:latin typeface="Calibri"/>
                <a:cs typeface="Calibri"/>
              </a:rPr>
              <a:t>used;</a:t>
            </a:r>
            <a:endParaRPr lang="en-US" sz="2800" dirty="0">
              <a:latin typeface="Calibri"/>
              <a:cs typeface="Calibri"/>
            </a:endParaRPr>
          </a:p>
          <a:p>
            <a:pPr marL="12700" algn="just">
              <a:lnSpc>
                <a:spcPct val="100000"/>
              </a:lnSpc>
              <a:spcBef>
                <a:spcPts val="875"/>
              </a:spcBef>
            </a:pPr>
            <a:r>
              <a:rPr lang="en-US" sz="2800" i="1" spc="10" dirty="0">
                <a:latin typeface="Calibri"/>
                <a:cs typeface="Calibri"/>
              </a:rPr>
              <a:t>“</a:t>
            </a:r>
            <a:r>
              <a:rPr lang="en-US" sz="2800" i="1" spc="10" dirty="0" err="1">
                <a:latin typeface="Calibri"/>
                <a:cs typeface="Calibri"/>
              </a:rPr>
              <a:t>dbGetQuery</a:t>
            </a:r>
            <a:r>
              <a:rPr lang="en-US" sz="2800" i="1" spc="10" dirty="0">
                <a:latin typeface="Calibri"/>
                <a:cs typeface="Calibri"/>
              </a:rPr>
              <a:t>(conn, 'select</a:t>
            </a:r>
            <a:endParaRPr lang="en-US" sz="2800" dirty="0">
              <a:latin typeface="Calibri"/>
              <a:cs typeface="Calibri"/>
            </a:endParaRPr>
          </a:p>
          <a:p>
            <a:pPr marL="12700" marR="5080">
              <a:lnSpc>
                <a:spcPct val="103299"/>
              </a:lnSpc>
              <a:spcBef>
                <a:spcPts val="815"/>
              </a:spcBef>
            </a:pPr>
            <a:r>
              <a:rPr lang="en-US" sz="2800" i="1" spc="-5" dirty="0">
                <a:latin typeface="Calibri"/>
                <a:cs typeface="Calibri"/>
              </a:rPr>
              <a:t>B.COUNTRY,</a:t>
            </a:r>
            <a:r>
              <a:rPr lang="en-US" sz="2800" i="1" spc="190" dirty="0">
                <a:latin typeface="Calibri"/>
                <a:cs typeface="Calibri"/>
              </a:rPr>
              <a:t> </a:t>
            </a:r>
            <a:r>
              <a:rPr lang="en-US" sz="2800" i="1" spc="10" dirty="0">
                <a:latin typeface="Calibri"/>
                <a:cs typeface="Calibri"/>
              </a:rPr>
              <a:t>CITY_ASCII,</a:t>
            </a:r>
            <a:r>
              <a:rPr lang="en-US" sz="2800" i="1" spc="195" dirty="0">
                <a:latin typeface="Calibri"/>
                <a:cs typeface="Calibri"/>
              </a:rPr>
              <a:t> </a:t>
            </a:r>
            <a:r>
              <a:rPr lang="en-US" sz="2800" i="1" spc="5" dirty="0">
                <a:latin typeface="Calibri"/>
                <a:cs typeface="Calibri"/>
              </a:rPr>
              <a:t>BICYCLES</a:t>
            </a:r>
            <a:r>
              <a:rPr lang="en-US" sz="2800" i="1" spc="185" dirty="0">
                <a:latin typeface="Calibri"/>
                <a:cs typeface="Calibri"/>
              </a:rPr>
              <a:t> </a:t>
            </a:r>
            <a:r>
              <a:rPr lang="en-US" sz="2800" i="1" spc="20" dirty="0">
                <a:latin typeface="Calibri"/>
                <a:cs typeface="Calibri"/>
              </a:rPr>
              <a:t>AS</a:t>
            </a:r>
            <a:r>
              <a:rPr lang="en-US" sz="2800" i="1" spc="190" dirty="0">
                <a:latin typeface="Calibri"/>
                <a:cs typeface="Calibri"/>
              </a:rPr>
              <a:t> </a:t>
            </a:r>
            <a:r>
              <a:rPr lang="en-US" sz="2800" i="1" dirty="0">
                <a:latin typeface="Calibri"/>
                <a:cs typeface="Calibri"/>
              </a:rPr>
              <a:t>AVAILABLE_BIKES,</a:t>
            </a:r>
            <a:r>
              <a:rPr lang="en-US" sz="2800" i="1" spc="190" dirty="0">
                <a:latin typeface="Calibri"/>
                <a:cs typeface="Calibri"/>
              </a:rPr>
              <a:t> </a:t>
            </a:r>
            <a:r>
              <a:rPr lang="en-US" sz="2800" i="1" spc="-45" dirty="0">
                <a:latin typeface="Calibri"/>
                <a:cs typeface="Calibri"/>
              </a:rPr>
              <a:t>LAT, </a:t>
            </a:r>
            <a:r>
              <a:rPr lang="en-US" sz="2800" i="1" spc="-254" dirty="0">
                <a:latin typeface="Calibri"/>
                <a:cs typeface="Calibri"/>
              </a:rPr>
              <a:t> </a:t>
            </a:r>
            <a:r>
              <a:rPr lang="en-US" sz="2800" i="1" spc="10" dirty="0">
                <a:latin typeface="Calibri"/>
                <a:cs typeface="Calibri"/>
              </a:rPr>
              <a:t>LNG,</a:t>
            </a:r>
            <a:r>
              <a:rPr lang="en-US" sz="2800" i="1" spc="5" dirty="0">
                <a:latin typeface="Calibri"/>
                <a:cs typeface="Calibri"/>
              </a:rPr>
              <a:t> POPULATION</a:t>
            </a:r>
            <a:endParaRPr lang="en-US" sz="2800" dirty="0">
              <a:latin typeface="Calibri"/>
              <a:cs typeface="Calibri"/>
            </a:endParaRPr>
          </a:p>
          <a:p>
            <a:pPr marL="12700">
              <a:lnSpc>
                <a:spcPct val="100000"/>
              </a:lnSpc>
              <a:spcBef>
                <a:spcPts val="875"/>
              </a:spcBef>
            </a:pPr>
            <a:r>
              <a:rPr lang="en-US" sz="2800" i="1" spc="15" dirty="0">
                <a:latin typeface="Calibri"/>
                <a:cs typeface="Calibri"/>
              </a:rPr>
              <a:t>FROM BIKE_SHARING</a:t>
            </a:r>
            <a:r>
              <a:rPr lang="en-US" sz="2800" i="1" spc="-10" dirty="0">
                <a:latin typeface="Calibri"/>
                <a:cs typeface="Calibri"/>
              </a:rPr>
              <a:t> </a:t>
            </a:r>
            <a:r>
              <a:rPr lang="en-US" sz="2800" i="1" dirty="0">
                <a:latin typeface="Calibri"/>
                <a:cs typeface="Calibri"/>
              </a:rPr>
              <a:t>B,</a:t>
            </a:r>
            <a:r>
              <a:rPr lang="en-US" sz="2800" i="1" spc="-10" dirty="0">
                <a:latin typeface="Calibri"/>
                <a:cs typeface="Calibri"/>
              </a:rPr>
              <a:t> </a:t>
            </a:r>
            <a:r>
              <a:rPr lang="en-US" sz="2800" i="1" spc="10" dirty="0">
                <a:latin typeface="Calibri"/>
                <a:cs typeface="Calibri"/>
              </a:rPr>
              <a:t>WORLD_CITIES</a:t>
            </a:r>
            <a:r>
              <a:rPr lang="en-US" sz="2800" i="1" spc="25" dirty="0">
                <a:latin typeface="Calibri"/>
                <a:cs typeface="Calibri"/>
              </a:rPr>
              <a:t> </a:t>
            </a:r>
            <a:r>
              <a:rPr lang="en-US" sz="2800" i="1" spc="30" dirty="0">
                <a:latin typeface="Calibri"/>
                <a:cs typeface="Calibri"/>
              </a:rPr>
              <a:t>W</a:t>
            </a:r>
            <a:endParaRPr lang="en-US" sz="2800" dirty="0">
              <a:latin typeface="Calibri"/>
              <a:cs typeface="Calibri"/>
            </a:endParaRPr>
          </a:p>
          <a:p>
            <a:pPr marL="12700" marR="5715">
              <a:lnSpc>
                <a:spcPct val="103400"/>
              </a:lnSpc>
              <a:spcBef>
                <a:spcPts val="815"/>
              </a:spcBef>
              <a:tabLst>
                <a:tab pos="632460" algn="l"/>
                <a:tab pos="1610360" algn="l"/>
                <a:tab pos="1831339" algn="l"/>
                <a:tab pos="2369820" algn="l"/>
                <a:tab pos="2801620" algn="l"/>
              </a:tabLst>
            </a:pPr>
            <a:r>
              <a:rPr lang="en-US" sz="2800" i="1" spc="20" dirty="0">
                <a:latin typeface="Calibri"/>
                <a:cs typeface="Calibri"/>
              </a:rPr>
              <a:t>WH</a:t>
            </a:r>
            <a:r>
              <a:rPr lang="en-US" sz="2800" i="1" spc="15" dirty="0">
                <a:latin typeface="Calibri"/>
                <a:cs typeface="Calibri"/>
              </a:rPr>
              <a:t>E</a:t>
            </a:r>
            <a:r>
              <a:rPr lang="en-US" sz="2800" i="1" spc="20" dirty="0">
                <a:latin typeface="Calibri"/>
                <a:cs typeface="Calibri"/>
              </a:rPr>
              <a:t>R</a:t>
            </a:r>
            <a:r>
              <a:rPr lang="en-US" sz="2800" i="1" spc="15" dirty="0">
                <a:latin typeface="Calibri"/>
                <a:cs typeface="Calibri"/>
              </a:rPr>
              <a:t>E</a:t>
            </a:r>
            <a:r>
              <a:rPr lang="en-US" sz="2800" i="1" dirty="0">
                <a:latin typeface="Calibri"/>
                <a:cs typeface="Calibri"/>
              </a:rPr>
              <a:t>	</a:t>
            </a:r>
            <a:r>
              <a:rPr lang="en-US" sz="2800" i="1" spc="-85" dirty="0">
                <a:latin typeface="Calibri"/>
                <a:cs typeface="Calibri"/>
              </a:rPr>
              <a:t>W</a:t>
            </a:r>
            <a:r>
              <a:rPr lang="en-US" sz="2800" i="1" spc="-25" dirty="0">
                <a:latin typeface="Calibri"/>
                <a:cs typeface="Calibri"/>
              </a:rPr>
              <a:t>.</a:t>
            </a:r>
            <a:r>
              <a:rPr lang="en-US" sz="2800" i="1" spc="10" dirty="0">
                <a:latin typeface="Calibri"/>
                <a:cs typeface="Calibri"/>
              </a:rPr>
              <a:t>CI</a:t>
            </a:r>
            <a:r>
              <a:rPr lang="en-US" sz="2800" i="1" spc="5" dirty="0">
                <a:latin typeface="Calibri"/>
                <a:cs typeface="Calibri"/>
              </a:rPr>
              <a:t>T</a:t>
            </a:r>
            <a:r>
              <a:rPr lang="en-US" sz="2800" i="1" spc="15" dirty="0">
                <a:latin typeface="Calibri"/>
                <a:cs typeface="Calibri"/>
              </a:rPr>
              <a:t>Y</a:t>
            </a:r>
            <a:r>
              <a:rPr lang="en-US" sz="2800" i="1" spc="5" dirty="0">
                <a:latin typeface="Calibri"/>
                <a:cs typeface="Calibri"/>
              </a:rPr>
              <a:t>_</a:t>
            </a:r>
            <a:r>
              <a:rPr lang="en-US" sz="2800" i="1" spc="30" dirty="0">
                <a:latin typeface="Calibri"/>
                <a:cs typeface="Calibri"/>
              </a:rPr>
              <a:t>A</a:t>
            </a:r>
            <a:r>
              <a:rPr lang="en-US" sz="2800" i="1" spc="10" dirty="0">
                <a:latin typeface="Calibri"/>
                <a:cs typeface="Calibri"/>
              </a:rPr>
              <a:t>S</a:t>
            </a:r>
            <a:r>
              <a:rPr lang="en-US" sz="2800" i="1" spc="20" dirty="0">
                <a:latin typeface="Calibri"/>
                <a:cs typeface="Calibri"/>
              </a:rPr>
              <a:t>C</a:t>
            </a:r>
            <a:r>
              <a:rPr lang="en-US" sz="2800" i="1" spc="-10" dirty="0">
                <a:latin typeface="Calibri"/>
                <a:cs typeface="Calibri"/>
              </a:rPr>
              <a:t>I</a:t>
            </a:r>
            <a:r>
              <a:rPr lang="en-US" sz="2800" i="1" spc="5" dirty="0">
                <a:latin typeface="Calibri"/>
                <a:cs typeface="Calibri"/>
              </a:rPr>
              <a:t>I</a:t>
            </a:r>
            <a:r>
              <a:rPr lang="en-US" sz="2800" i="1" dirty="0">
                <a:latin typeface="Calibri"/>
                <a:cs typeface="Calibri"/>
              </a:rPr>
              <a:t>	</a:t>
            </a:r>
            <a:r>
              <a:rPr lang="en-US" sz="2800" i="1" spc="15" dirty="0">
                <a:latin typeface="Calibri"/>
                <a:cs typeface="Calibri"/>
              </a:rPr>
              <a:t>=</a:t>
            </a:r>
            <a:r>
              <a:rPr lang="en-US" sz="2800" i="1" dirty="0">
                <a:latin typeface="Calibri"/>
                <a:cs typeface="Calibri"/>
              </a:rPr>
              <a:t>	</a:t>
            </a:r>
            <a:r>
              <a:rPr lang="en-US" sz="2800" i="1" spc="20" dirty="0">
                <a:latin typeface="Calibri"/>
                <a:cs typeface="Calibri"/>
              </a:rPr>
              <a:t>B</a:t>
            </a:r>
            <a:r>
              <a:rPr lang="en-US" sz="2800" i="1" spc="-25" dirty="0">
                <a:latin typeface="Calibri"/>
                <a:cs typeface="Calibri"/>
              </a:rPr>
              <a:t>.</a:t>
            </a:r>
            <a:r>
              <a:rPr lang="en-US" sz="2800" i="1" spc="10" dirty="0">
                <a:latin typeface="Calibri"/>
                <a:cs typeface="Calibri"/>
              </a:rPr>
              <a:t>CI</a:t>
            </a:r>
            <a:r>
              <a:rPr lang="en-US" sz="2800" i="1" spc="5" dirty="0">
                <a:latin typeface="Calibri"/>
                <a:cs typeface="Calibri"/>
              </a:rPr>
              <a:t>T</a:t>
            </a:r>
            <a:r>
              <a:rPr lang="en-US" sz="2800" i="1" spc="15" dirty="0">
                <a:latin typeface="Calibri"/>
                <a:cs typeface="Calibri"/>
              </a:rPr>
              <a:t>Y</a:t>
            </a:r>
            <a:r>
              <a:rPr lang="en-US" sz="2800" i="1" dirty="0">
                <a:latin typeface="Calibri"/>
                <a:cs typeface="Calibri"/>
              </a:rPr>
              <a:t>	</a:t>
            </a:r>
            <a:r>
              <a:rPr lang="en-US" sz="2800" i="1" spc="20" dirty="0">
                <a:latin typeface="Calibri"/>
                <a:cs typeface="Calibri"/>
              </a:rPr>
              <a:t>A</a:t>
            </a:r>
            <a:r>
              <a:rPr lang="en-US" sz="2800" i="1" spc="10" dirty="0">
                <a:latin typeface="Calibri"/>
                <a:cs typeface="Calibri"/>
              </a:rPr>
              <a:t>N</a:t>
            </a:r>
            <a:r>
              <a:rPr lang="en-US" sz="2800" i="1" spc="20" dirty="0">
                <a:latin typeface="Calibri"/>
                <a:cs typeface="Calibri"/>
              </a:rPr>
              <a:t>D</a:t>
            </a:r>
            <a:r>
              <a:rPr lang="en-US" sz="2800" i="1" dirty="0">
                <a:latin typeface="Calibri"/>
                <a:cs typeface="Calibri"/>
              </a:rPr>
              <a:t>	</a:t>
            </a:r>
            <a:r>
              <a:rPr lang="en-US" sz="2800" i="1" spc="-65" dirty="0">
                <a:latin typeface="Calibri"/>
                <a:cs typeface="Calibri"/>
              </a:rPr>
              <a:t>A</a:t>
            </a:r>
            <a:r>
              <a:rPr lang="en-US" sz="2800" i="1" spc="-40" dirty="0">
                <a:latin typeface="Calibri"/>
                <a:cs typeface="Calibri"/>
              </a:rPr>
              <a:t>V</a:t>
            </a:r>
            <a:r>
              <a:rPr lang="en-US" sz="2800" i="1" spc="20" dirty="0">
                <a:latin typeface="Calibri"/>
                <a:cs typeface="Calibri"/>
              </a:rPr>
              <a:t>A</a:t>
            </a:r>
            <a:r>
              <a:rPr lang="en-US" sz="2800" i="1" dirty="0">
                <a:latin typeface="Calibri"/>
                <a:cs typeface="Calibri"/>
              </a:rPr>
              <a:t>IL</a:t>
            </a:r>
            <a:r>
              <a:rPr lang="en-US" sz="2800" i="1" spc="20" dirty="0">
                <a:latin typeface="Calibri"/>
                <a:cs typeface="Calibri"/>
              </a:rPr>
              <a:t>AB</a:t>
            </a:r>
            <a:r>
              <a:rPr lang="en-US" sz="2800" i="1" dirty="0">
                <a:latin typeface="Calibri"/>
                <a:cs typeface="Calibri"/>
              </a:rPr>
              <a:t>L</a:t>
            </a:r>
            <a:r>
              <a:rPr lang="en-US" sz="2800" i="1" spc="15" dirty="0">
                <a:latin typeface="Calibri"/>
                <a:cs typeface="Calibri"/>
              </a:rPr>
              <a:t>E</a:t>
            </a:r>
            <a:r>
              <a:rPr lang="en-US" sz="2800" i="1" spc="5" dirty="0">
                <a:latin typeface="Calibri"/>
                <a:cs typeface="Calibri"/>
              </a:rPr>
              <a:t>_</a:t>
            </a:r>
            <a:r>
              <a:rPr lang="en-US" sz="2800" i="1" spc="20" dirty="0">
                <a:latin typeface="Calibri"/>
                <a:cs typeface="Calibri"/>
              </a:rPr>
              <a:t>B</a:t>
            </a:r>
            <a:r>
              <a:rPr lang="en-US" sz="2800" i="1" dirty="0">
                <a:latin typeface="Calibri"/>
                <a:cs typeface="Calibri"/>
              </a:rPr>
              <a:t>I</a:t>
            </a:r>
            <a:r>
              <a:rPr lang="en-US" sz="2800" i="1" spc="15" dirty="0">
                <a:latin typeface="Calibri"/>
                <a:cs typeface="Calibri"/>
              </a:rPr>
              <a:t>K</a:t>
            </a:r>
            <a:r>
              <a:rPr lang="en-US" sz="2800" i="1" dirty="0">
                <a:latin typeface="Calibri"/>
                <a:cs typeface="Calibri"/>
              </a:rPr>
              <a:t>E</a:t>
            </a:r>
            <a:r>
              <a:rPr lang="en-US" sz="2800" i="1" spc="10" dirty="0">
                <a:latin typeface="Calibri"/>
                <a:cs typeface="Calibri"/>
              </a:rPr>
              <a:t>S  </a:t>
            </a:r>
            <a:r>
              <a:rPr lang="en-US" sz="2800" i="1" spc="15" dirty="0">
                <a:latin typeface="Calibri"/>
                <a:cs typeface="Calibri"/>
              </a:rPr>
              <a:t>BETWEEN</a:t>
            </a:r>
            <a:r>
              <a:rPr lang="en-US" sz="2800" i="1" spc="10" dirty="0">
                <a:latin typeface="Calibri"/>
                <a:cs typeface="Calibri"/>
              </a:rPr>
              <a:t> 15000</a:t>
            </a:r>
            <a:r>
              <a:rPr lang="en-US" sz="2800" i="1" spc="25" dirty="0">
                <a:latin typeface="Calibri"/>
                <a:cs typeface="Calibri"/>
              </a:rPr>
              <a:t> </a:t>
            </a:r>
            <a:r>
              <a:rPr lang="en-US" sz="2800" i="1" spc="15" dirty="0">
                <a:latin typeface="Calibri"/>
                <a:cs typeface="Calibri"/>
              </a:rPr>
              <a:t>AND </a:t>
            </a:r>
            <a:r>
              <a:rPr lang="en-US" sz="2800" i="1" spc="10" dirty="0">
                <a:latin typeface="Calibri"/>
                <a:cs typeface="Calibri"/>
              </a:rPr>
              <a:t>20000</a:t>
            </a:r>
            <a:endParaRPr lang="en-US" sz="2800" dirty="0">
              <a:latin typeface="Calibri"/>
              <a:cs typeface="Calibri"/>
            </a:endParaRPr>
          </a:p>
          <a:p>
            <a:pPr marL="12700">
              <a:lnSpc>
                <a:spcPct val="100000"/>
              </a:lnSpc>
              <a:spcBef>
                <a:spcPts val="865"/>
              </a:spcBef>
            </a:pPr>
            <a:r>
              <a:rPr lang="en-US" sz="2800" i="1" spc="15" dirty="0">
                <a:latin typeface="Calibri"/>
                <a:cs typeface="Calibri"/>
              </a:rPr>
              <a:t>GROUP</a:t>
            </a:r>
            <a:r>
              <a:rPr lang="en-US" sz="2800" i="1" dirty="0">
                <a:latin typeface="Calibri"/>
                <a:cs typeface="Calibri"/>
              </a:rPr>
              <a:t> BY</a:t>
            </a:r>
            <a:r>
              <a:rPr lang="en-US" sz="2800" i="1" spc="-15" dirty="0">
                <a:latin typeface="Calibri"/>
                <a:cs typeface="Calibri"/>
              </a:rPr>
              <a:t> </a:t>
            </a:r>
            <a:r>
              <a:rPr lang="en-US" sz="2800" i="1" spc="10" dirty="0">
                <a:latin typeface="Calibri"/>
                <a:cs typeface="Calibri"/>
              </a:rPr>
              <a:t>CITY_ASCII</a:t>
            </a:r>
            <a:endParaRPr lang="en-US" sz="2800" dirty="0">
              <a:latin typeface="Calibri"/>
              <a:cs typeface="Calibri"/>
            </a:endParaRPr>
          </a:p>
          <a:p>
            <a:pPr marL="12700">
              <a:lnSpc>
                <a:spcPct val="100000"/>
              </a:lnSpc>
              <a:spcBef>
                <a:spcPts val="875"/>
              </a:spcBef>
            </a:pPr>
            <a:r>
              <a:rPr lang="en-US" sz="2800" i="1" spc="15" dirty="0">
                <a:latin typeface="Calibri"/>
                <a:cs typeface="Calibri"/>
              </a:rPr>
              <a:t>ORDER</a:t>
            </a:r>
            <a:r>
              <a:rPr lang="en-US" sz="2800" i="1" spc="10" dirty="0">
                <a:latin typeface="Calibri"/>
                <a:cs typeface="Calibri"/>
              </a:rPr>
              <a:t> </a:t>
            </a:r>
            <a:r>
              <a:rPr lang="en-US" sz="2800" i="1" spc="-5" dirty="0">
                <a:latin typeface="Calibri"/>
                <a:cs typeface="Calibri"/>
              </a:rPr>
              <a:t>BY</a:t>
            </a:r>
            <a:r>
              <a:rPr lang="en-US" sz="2800" i="1" spc="-15" dirty="0">
                <a:latin typeface="Calibri"/>
                <a:cs typeface="Calibri"/>
              </a:rPr>
              <a:t> </a:t>
            </a:r>
            <a:r>
              <a:rPr lang="en-US" sz="2800" i="1" spc="10" dirty="0" err="1">
                <a:latin typeface="Calibri"/>
                <a:cs typeface="Calibri"/>
              </a:rPr>
              <a:t>by</a:t>
            </a:r>
            <a:r>
              <a:rPr lang="en-US" sz="2800" i="1" dirty="0">
                <a:latin typeface="Calibri"/>
                <a:cs typeface="Calibri"/>
              </a:rPr>
              <a:t> </a:t>
            </a:r>
            <a:r>
              <a:rPr lang="en-US" sz="2800" i="1" spc="5" dirty="0">
                <a:latin typeface="Calibri"/>
                <a:cs typeface="Calibri"/>
              </a:rPr>
              <a:t>AVAILABLE_BIKES</a:t>
            </a:r>
            <a:r>
              <a:rPr lang="en-US" sz="2800" i="1" spc="-30" dirty="0">
                <a:latin typeface="Calibri"/>
                <a:cs typeface="Calibri"/>
              </a:rPr>
              <a:t> </a:t>
            </a:r>
            <a:r>
              <a:rPr lang="en-US" sz="2800" i="1" spc="10" dirty="0">
                <a:latin typeface="Calibri"/>
                <a:cs typeface="Calibri"/>
              </a:rPr>
              <a:t>DESC')”</a:t>
            </a:r>
            <a:endParaRPr lang="en-US" sz="2800" dirty="0">
              <a:latin typeface="Calibri"/>
              <a:cs typeface="Calibri"/>
            </a:endParaRPr>
          </a:p>
          <a:p>
            <a:pPr marL="12700" marR="6350" algn="just">
              <a:lnSpc>
                <a:spcPct val="103299"/>
              </a:lnSpc>
              <a:spcBef>
                <a:spcPts val="820"/>
              </a:spcBef>
            </a:pPr>
            <a:r>
              <a:rPr lang="en-US" sz="2800" spc="10" dirty="0">
                <a:latin typeface="Calibri"/>
                <a:cs typeface="Calibri"/>
              </a:rPr>
              <a:t>The</a:t>
            </a:r>
            <a:r>
              <a:rPr lang="en-US" sz="2800" spc="15" dirty="0">
                <a:latin typeface="Calibri"/>
                <a:cs typeface="Calibri"/>
              </a:rPr>
              <a:t> </a:t>
            </a:r>
            <a:r>
              <a:rPr lang="en-US" sz="2800" spc="10" dirty="0">
                <a:latin typeface="Calibri"/>
                <a:cs typeface="Calibri"/>
              </a:rPr>
              <a:t>result</a:t>
            </a:r>
            <a:r>
              <a:rPr lang="en-US" sz="2800" spc="15" dirty="0">
                <a:latin typeface="Calibri"/>
                <a:cs typeface="Calibri"/>
              </a:rPr>
              <a:t> of</a:t>
            </a:r>
            <a:r>
              <a:rPr lang="en-US" sz="2800" spc="20" dirty="0">
                <a:latin typeface="Calibri"/>
                <a:cs typeface="Calibri"/>
              </a:rPr>
              <a:t> the</a:t>
            </a:r>
            <a:r>
              <a:rPr lang="en-US" sz="2800" spc="25" dirty="0">
                <a:latin typeface="Calibri"/>
                <a:cs typeface="Calibri"/>
              </a:rPr>
              <a:t> </a:t>
            </a:r>
            <a:r>
              <a:rPr lang="en-US" sz="2800" spc="20" dirty="0">
                <a:latin typeface="Calibri"/>
                <a:cs typeface="Calibri"/>
              </a:rPr>
              <a:t>query</a:t>
            </a:r>
            <a:r>
              <a:rPr lang="en-US" sz="2800" spc="25" dirty="0">
                <a:latin typeface="Calibri"/>
                <a:cs typeface="Calibri"/>
              </a:rPr>
              <a:t> </a:t>
            </a:r>
            <a:r>
              <a:rPr lang="en-US" sz="2800" spc="10" dirty="0">
                <a:latin typeface="Calibri"/>
                <a:cs typeface="Calibri"/>
              </a:rPr>
              <a:t>showed</a:t>
            </a:r>
            <a:r>
              <a:rPr lang="en-US" sz="2800" spc="15" dirty="0">
                <a:latin typeface="Calibri"/>
                <a:cs typeface="Calibri"/>
              </a:rPr>
              <a:t> </a:t>
            </a:r>
            <a:r>
              <a:rPr lang="en-US" sz="2800" spc="10" dirty="0">
                <a:latin typeface="Calibri"/>
                <a:cs typeface="Calibri"/>
              </a:rPr>
              <a:t>that</a:t>
            </a:r>
            <a:r>
              <a:rPr lang="en-US" sz="2800" spc="15" dirty="0">
                <a:latin typeface="Calibri"/>
                <a:cs typeface="Calibri"/>
              </a:rPr>
              <a:t> </a:t>
            </a:r>
            <a:r>
              <a:rPr lang="en-US" sz="2800" spc="10" dirty="0">
                <a:latin typeface="Calibri"/>
                <a:cs typeface="Calibri"/>
              </a:rPr>
              <a:t>six</a:t>
            </a:r>
            <a:r>
              <a:rPr lang="en-US" sz="2800" spc="15" dirty="0">
                <a:latin typeface="Calibri"/>
                <a:cs typeface="Calibri"/>
              </a:rPr>
              <a:t> </a:t>
            </a:r>
            <a:r>
              <a:rPr lang="en-US" sz="2800" spc="10" dirty="0">
                <a:latin typeface="Calibri"/>
                <a:cs typeface="Calibri"/>
              </a:rPr>
              <a:t>cities</a:t>
            </a:r>
            <a:r>
              <a:rPr lang="en-US" sz="2800" spc="15" dirty="0">
                <a:latin typeface="Calibri"/>
                <a:cs typeface="Calibri"/>
              </a:rPr>
              <a:t> in</a:t>
            </a:r>
            <a:r>
              <a:rPr lang="en-US" sz="2800" spc="20" dirty="0">
                <a:latin typeface="Calibri"/>
                <a:cs typeface="Calibri"/>
              </a:rPr>
              <a:t> </a:t>
            </a:r>
            <a:r>
              <a:rPr lang="en-US" sz="2800" spc="15" dirty="0">
                <a:latin typeface="Calibri"/>
                <a:cs typeface="Calibri"/>
              </a:rPr>
              <a:t>China </a:t>
            </a:r>
            <a:r>
              <a:rPr lang="en-US" sz="2800" spc="20" dirty="0">
                <a:latin typeface="Calibri"/>
                <a:cs typeface="Calibri"/>
              </a:rPr>
              <a:t> </a:t>
            </a:r>
            <a:r>
              <a:rPr lang="en-US" sz="2800" spc="10" dirty="0">
                <a:latin typeface="Calibri"/>
                <a:cs typeface="Calibri"/>
              </a:rPr>
              <a:t>namely;</a:t>
            </a:r>
            <a:r>
              <a:rPr lang="en-US" sz="2800" spc="15" dirty="0">
                <a:latin typeface="Calibri"/>
                <a:cs typeface="Calibri"/>
              </a:rPr>
              <a:t> Zhuzhou,</a:t>
            </a:r>
            <a:r>
              <a:rPr lang="en-US" sz="2800" spc="20" dirty="0">
                <a:latin typeface="Calibri"/>
                <a:cs typeface="Calibri"/>
              </a:rPr>
              <a:t> </a:t>
            </a:r>
            <a:r>
              <a:rPr lang="en-US" sz="2800" dirty="0">
                <a:latin typeface="Calibri"/>
                <a:cs typeface="Calibri"/>
              </a:rPr>
              <a:t>Xi’an,</a:t>
            </a:r>
            <a:r>
              <a:rPr lang="en-US" sz="2800" spc="5" dirty="0">
                <a:latin typeface="Calibri"/>
                <a:cs typeface="Calibri"/>
              </a:rPr>
              <a:t> Weifang,</a:t>
            </a:r>
            <a:r>
              <a:rPr lang="en-US" sz="2800" spc="10" dirty="0">
                <a:latin typeface="Calibri"/>
                <a:cs typeface="Calibri"/>
              </a:rPr>
              <a:t> Shanghai,</a:t>
            </a:r>
            <a:r>
              <a:rPr lang="en-US" sz="2800" spc="15" dirty="0">
                <a:latin typeface="Calibri"/>
                <a:cs typeface="Calibri"/>
              </a:rPr>
              <a:t> </a:t>
            </a:r>
            <a:r>
              <a:rPr lang="en-US" sz="2800" spc="10" dirty="0">
                <a:latin typeface="Calibri"/>
                <a:cs typeface="Calibri"/>
              </a:rPr>
              <a:t>Beijing</a:t>
            </a:r>
            <a:r>
              <a:rPr lang="en-US" sz="2800" spc="15" dirty="0">
                <a:latin typeface="Calibri"/>
                <a:cs typeface="Calibri"/>
              </a:rPr>
              <a:t> and </a:t>
            </a:r>
            <a:r>
              <a:rPr lang="en-US" sz="2800" spc="20" dirty="0">
                <a:latin typeface="Calibri"/>
                <a:cs typeface="Calibri"/>
              </a:rPr>
              <a:t> </a:t>
            </a:r>
            <a:r>
              <a:rPr lang="en-US" sz="2800" spc="15" dirty="0">
                <a:latin typeface="Calibri"/>
                <a:cs typeface="Calibri"/>
              </a:rPr>
              <a:t>Ningbo</a:t>
            </a:r>
            <a:r>
              <a:rPr lang="en-US" sz="2800" spc="10" dirty="0">
                <a:latin typeface="Calibri"/>
                <a:cs typeface="Calibri"/>
              </a:rPr>
              <a:t> </a:t>
            </a:r>
            <a:r>
              <a:rPr lang="en-US" sz="2800" spc="15" dirty="0">
                <a:latin typeface="Calibri"/>
                <a:cs typeface="Calibri"/>
              </a:rPr>
              <a:t>had</a:t>
            </a:r>
            <a:r>
              <a:rPr lang="en-US" sz="2800" spc="-10" dirty="0">
                <a:latin typeface="Calibri"/>
                <a:cs typeface="Calibri"/>
              </a:rPr>
              <a:t> </a:t>
            </a:r>
            <a:r>
              <a:rPr lang="en-US" sz="2800" spc="10" dirty="0">
                <a:latin typeface="Calibri"/>
                <a:cs typeface="Calibri"/>
              </a:rPr>
              <a:t>similar</a:t>
            </a:r>
            <a:r>
              <a:rPr lang="en-US" sz="2800" spc="25" dirty="0">
                <a:latin typeface="Calibri"/>
                <a:cs typeface="Calibri"/>
              </a:rPr>
              <a:t> </a:t>
            </a:r>
            <a:r>
              <a:rPr lang="en-US" sz="2800" spc="15" dirty="0">
                <a:latin typeface="Calibri"/>
                <a:cs typeface="Calibri"/>
              </a:rPr>
              <a:t>number</a:t>
            </a:r>
            <a:r>
              <a:rPr lang="en-US" sz="2800" spc="25" dirty="0">
                <a:latin typeface="Calibri"/>
                <a:cs typeface="Calibri"/>
              </a:rPr>
              <a:t> </a:t>
            </a:r>
            <a:r>
              <a:rPr lang="en-US" sz="2800" spc="15" dirty="0">
                <a:latin typeface="Calibri"/>
                <a:cs typeface="Calibri"/>
              </a:rPr>
              <a:t>of</a:t>
            </a:r>
            <a:r>
              <a:rPr lang="en-US" sz="2800" spc="5" dirty="0">
                <a:latin typeface="Calibri"/>
                <a:cs typeface="Calibri"/>
              </a:rPr>
              <a:t> </a:t>
            </a:r>
            <a:r>
              <a:rPr lang="en-US" sz="2800" dirty="0">
                <a:latin typeface="Calibri"/>
                <a:cs typeface="Calibri"/>
              </a:rPr>
              <a:t>rental</a:t>
            </a:r>
            <a:r>
              <a:rPr lang="en-US" sz="2800" spc="10" dirty="0">
                <a:latin typeface="Calibri"/>
                <a:cs typeface="Calibri"/>
              </a:rPr>
              <a:t> </a:t>
            </a:r>
            <a:r>
              <a:rPr lang="en-US" sz="2800" spc="5" dirty="0">
                <a:latin typeface="Calibri"/>
                <a:cs typeface="Calibri"/>
              </a:rPr>
              <a:t>bikes</a:t>
            </a:r>
            <a:r>
              <a:rPr lang="en-US" sz="2800" spc="10" dirty="0">
                <a:latin typeface="Calibri"/>
                <a:cs typeface="Calibri"/>
              </a:rPr>
              <a:t> </a:t>
            </a:r>
            <a:r>
              <a:rPr lang="en-US" sz="2800" spc="5" dirty="0">
                <a:latin typeface="Calibri"/>
                <a:cs typeface="Calibri"/>
              </a:rPr>
              <a:t>like</a:t>
            </a:r>
            <a:r>
              <a:rPr lang="en-US" sz="2800" dirty="0">
                <a:latin typeface="Calibri"/>
                <a:cs typeface="Calibri"/>
              </a:rPr>
              <a:t> </a:t>
            </a:r>
            <a:r>
              <a:rPr lang="en-US" sz="2800" spc="10" dirty="0">
                <a:latin typeface="Calibri"/>
                <a:cs typeface="Calibri"/>
              </a:rPr>
              <a:t>Seoul.</a:t>
            </a:r>
            <a:endParaRPr lang="en-US" sz="2800" dirty="0">
              <a:latin typeface="Calibri"/>
              <a:cs typeface="Calibri"/>
            </a:endParaRPr>
          </a:p>
        </p:txBody>
      </p:sp>
      <p:sp>
        <p:nvSpPr>
          <p:cNvPr id="4" name="Slide Number Placeholder 3">
            <a:extLst>
              <a:ext uri="{FF2B5EF4-FFF2-40B4-BE49-F238E27FC236}">
                <a16:creationId xmlns:a16="http://schemas.microsoft.com/office/drawing/2014/main" id="{A928B5D5-D62F-D340-9B86-E53618111BAB}"/>
              </a:ext>
            </a:extLst>
          </p:cNvPr>
          <p:cNvSpPr>
            <a:spLocks noGrp="1"/>
          </p:cNvSpPr>
          <p:nvPr>
            <p:ph type="sldNum" sz="quarter" idx="4"/>
          </p:nvPr>
        </p:nvSpPr>
        <p:spPr/>
        <p:txBody>
          <a:bodyPr/>
          <a:lstStyle/>
          <a:p>
            <a:fld id="{5075537C-CA84-1446-933C-8E9D027F9201}" type="slidenum">
              <a:rPr lang="en-US" smtClean="0"/>
              <a:t>20</a:t>
            </a:fld>
            <a:endParaRPr lang="en-US"/>
          </a:p>
        </p:txBody>
      </p:sp>
      <p:pic>
        <p:nvPicPr>
          <p:cNvPr id="3" name="object 4">
            <a:extLst>
              <a:ext uri="{FF2B5EF4-FFF2-40B4-BE49-F238E27FC236}">
                <a16:creationId xmlns:a16="http://schemas.microsoft.com/office/drawing/2014/main" id="{41DD35E7-0E7D-02F3-2057-B8B2469C272E}"/>
              </a:ext>
            </a:extLst>
          </p:cNvPr>
          <p:cNvPicPr/>
          <p:nvPr/>
        </p:nvPicPr>
        <p:blipFill>
          <a:blip r:embed="rId2" cstate="print"/>
          <a:stretch>
            <a:fillRect/>
          </a:stretch>
        </p:blipFill>
        <p:spPr>
          <a:xfrm>
            <a:off x="6338316" y="1690688"/>
            <a:ext cx="4544567" cy="3886199"/>
          </a:xfrm>
          <a:prstGeom prst="rect">
            <a:avLst/>
          </a:prstGeom>
        </p:spPr>
      </p:pic>
    </p:spTree>
    <p:extLst>
      <p:ext uri="{BB962C8B-B14F-4D97-AF65-F5344CB8AC3E}">
        <p14:creationId xmlns:p14="http://schemas.microsoft.com/office/powerpoint/2010/main" val="2168977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4"/>
          </p:nvPr>
        </p:nvSpPr>
        <p:spPr/>
        <p:txBody>
          <a:bodyPr/>
          <a:lstStyle/>
          <a:p>
            <a:fld id="{5075537C-CA84-1446-933C-8E9D027F9201}" type="slidenum">
              <a:rPr lang="en-US" smtClean="0"/>
              <a:t>21</a:t>
            </a:fld>
            <a:endParaRPr lang="en-US"/>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Bike rental vs. Date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lstStyle/>
          <a:p>
            <a:r>
              <a:rPr lang="en-US" sz="1600" spc="-15" dirty="0">
                <a:latin typeface="Calibri"/>
                <a:cs typeface="Calibri"/>
              </a:rPr>
              <a:t>We</a:t>
            </a:r>
            <a:r>
              <a:rPr lang="en-US" sz="1600" spc="-10" dirty="0">
                <a:latin typeface="Calibri"/>
                <a:cs typeface="Calibri"/>
              </a:rPr>
              <a:t> </a:t>
            </a:r>
            <a:r>
              <a:rPr lang="en-US" sz="1600" dirty="0">
                <a:latin typeface="Calibri"/>
                <a:cs typeface="Calibri"/>
              </a:rPr>
              <a:t>can</a:t>
            </a:r>
            <a:r>
              <a:rPr lang="en-US" sz="1600" spc="5" dirty="0">
                <a:latin typeface="Calibri"/>
                <a:cs typeface="Calibri"/>
              </a:rPr>
              <a:t> detect</a:t>
            </a:r>
            <a:r>
              <a:rPr lang="en-US" sz="1600" spc="10" dirty="0">
                <a:latin typeface="Calibri"/>
                <a:cs typeface="Calibri"/>
              </a:rPr>
              <a:t> </a:t>
            </a:r>
            <a:r>
              <a:rPr lang="en-US" sz="1600" spc="5" dirty="0">
                <a:latin typeface="Calibri"/>
                <a:cs typeface="Calibri"/>
              </a:rPr>
              <a:t>a</a:t>
            </a:r>
            <a:r>
              <a:rPr lang="en-US" sz="1600" spc="10" dirty="0">
                <a:latin typeface="Calibri"/>
                <a:cs typeface="Calibri"/>
              </a:rPr>
              <a:t> </a:t>
            </a:r>
            <a:r>
              <a:rPr lang="en-US" sz="1600" spc="5" dirty="0">
                <a:latin typeface="Calibri"/>
                <a:cs typeface="Calibri"/>
              </a:rPr>
              <a:t>seasonal</a:t>
            </a:r>
            <a:r>
              <a:rPr lang="en-US" sz="1600" spc="10" dirty="0">
                <a:latin typeface="Calibri"/>
                <a:cs typeface="Calibri"/>
              </a:rPr>
              <a:t> </a:t>
            </a:r>
            <a:r>
              <a:rPr lang="en-US" sz="1600" dirty="0">
                <a:latin typeface="Calibri"/>
                <a:cs typeface="Calibri"/>
              </a:rPr>
              <a:t>trend</a:t>
            </a:r>
            <a:r>
              <a:rPr lang="en-US" sz="1600" spc="5" dirty="0">
                <a:latin typeface="Calibri"/>
                <a:cs typeface="Calibri"/>
              </a:rPr>
              <a:t> </a:t>
            </a:r>
            <a:r>
              <a:rPr lang="en-US" sz="1600" spc="-5" dirty="0">
                <a:latin typeface="Calibri"/>
                <a:cs typeface="Calibri"/>
              </a:rPr>
              <a:t>by </a:t>
            </a:r>
            <a:r>
              <a:rPr lang="en-US" sz="1600" spc="-280" dirty="0">
                <a:latin typeface="Calibri"/>
                <a:cs typeface="Calibri"/>
              </a:rPr>
              <a:t> </a:t>
            </a:r>
            <a:r>
              <a:rPr lang="en-US" sz="1600" spc="5" dirty="0">
                <a:latin typeface="Calibri"/>
                <a:cs typeface="Calibri"/>
              </a:rPr>
              <a:t>comparing the </a:t>
            </a:r>
            <a:r>
              <a:rPr lang="en-US" sz="1600" dirty="0">
                <a:latin typeface="Calibri"/>
                <a:cs typeface="Calibri"/>
              </a:rPr>
              <a:t>quantity </a:t>
            </a:r>
            <a:r>
              <a:rPr lang="en-US" sz="1600" spc="5" dirty="0">
                <a:latin typeface="Calibri"/>
                <a:cs typeface="Calibri"/>
              </a:rPr>
              <a:t>of leased </a:t>
            </a:r>
            <a:r>
              <a:rPr lang="en-US" sz="1600" spc="-5" dirty="0">
                <a:latin typeface="Calibri"/>
                <a:cs typeface="Calibri"/>
              </a:rPr>
              <a:t>bikes </a:t>
            </a:r>
            <a:r>
              <a:rPr lang="en-US" sz="1600" spc="5" dirty="0">
                <a:latin typeface="Calibri"/>
                <a:cs typeface="Calibri"/>
              </a:rPr>
              <a:t>with </a:t>
            </a:r>
            <a:r>
              <a:rPr lang="en-US" sz="1600" spc="10" dirty="0">
                <a:latin typeface="Calibri"/>
                <a:cs typeface="Calibri"/>
              </a:rPr>
              <a:t> </a:t>
            </a:r>
            <a:r>
              <a:rPr lang="en-US" sz="1600" spc="5" dirty="0">
                <a:latin typeface="Calibri"/>
                <a:cs typeface="Calibri"/>
              </a:rPr>
              <a:t>the </a:t>
            </a:r>
            <a:r>
              <a:rPr lang="en-US" sz="1600" dirty="0">
                <a:latin typeface="Calibri"/>
                <a:cs typeface="Calibri"/>
              </a:rPr>
              <a:t>dates. </a:t>
            </a:r>
            <a:r>
              <a:rPr lang="en-US" sz="1600" spc="5" dirty="0">
                <a:latin typeface="Calibri"/>
                <a:cs typeface="Calibri"/>
              </a:rPr>
              <a:t>Low hourly </a:t>
            </a:r>
            <a:r>
              <a:rPr lang="en-US" sz="1600" spc="-10" dirty="0">
                <a:latin typeface="Calibri"/>
                <a:cs typeface="Calibri"/>
              </a:rPr>
              <a:t>bike </a:t>
            </a:r>
            <a:r>
              <a:rPr lang="en-US" sz="1600" dirty="0">
                <a:latin typeface="Calibri"/>
                <a:cs typeface="Calibri"/>
              </a:rPr>
              <a:t>count </a:t>
            </a:r>
            <a:r>
              <a:rPr lang="en-US" sz="1600" spc="5" dirty="0">
                <a:latin typeface="Calibri"/>
                <a:cs typeface="Calibri"/>
              </a:rPr>
              <a:t>is </a:t>
            </a:r>
            <a:r>
              <a:rPr lang="en-US" sz="1600" dirty="0">
                <a:latin typeface="Calibri"/>
                <a:cs typeface="Calibri"/>
              </a:rPr>
              <a:t>strongly </a:t>
            </a:r>
            <a:r>
              <a:rPr lang="en-US" sz="1600" spc="5" dirty="0">
                <a:latin typeface="Calibri"/>
                <a:cs typeface="Calibri"/>
              </a:rPr>
              <a:t> connected</a:t>
            </a:r>
            <a:r>
              <a:rPr lang="en-US" sz="1600" spc="10" dirty="0">
                <a:latin typeface="Calibri"/>
                <a:cs typeface="Calibri"/>
              </a:rPr>
              <a:t> </a:t>
            </a:r>
            <a:r>
              <a:rPr lang="en-US" sz="1600" dirty="0">
                <a:latin typeface="Calibri"/>
                <a:cs typeface="Calibri"/>
              </a:rPr>
              <a:t>with</a:t>
            </a:r>
            <a:r>
              <a:rPr lang="en-US" sz="1600" spc="5" dirty="0">
                <a:latin typeface="Calibri"/>
                <a:cs typeface="Calibri"/>
              </a:rPr>
              <a:t> </a:t>
            </a:r>
            <a:r>
              <a:rPr lang="en-US" sz="1600" dirty="0">
                <a:latin typeface="Calibri"/>
                <a:cs typeface="Calibri"/>
              </a:rPr>
              <a:t>the</a:t>
            </a:r>
            <a:r>
              <a:rPr lang="en-US" sz="1600" spc="5" dirty="0">
                <a:latin typeface="Calibri"/>
                <a:cs typeface="Calibri"/>
              </a:rPr>
              <a:t> </a:t>
            </a:r>
            <a:r>
              <a:rPr lang="en-US" sz="1600" dirty="0">
                <a:latin typeface="Calibri"/>
                <a:cs typeface="Calibri"/>
              </a:rPr>
              <a:t>winter</a:t>
            </a:r>
            <a:r>
              <a:rPr lang="en-US" sz="1600" spc="5" dirty="0">
                <a:latin typeface="Calibri"/>
                <a:cs typeface="Calibri"/>
              </a:rPr>
              <a:t> season,  </a:t>
            </a:r>
            <a:r>
              <a:rPr lang="en-US" sz="1600" spc="10" dirty="0">
                <a:latin typeface="Calibri"/>
                <a:cs typeface="Calibri"/>
              </a:rPr>
              <a:t>when </a:t>
            </a:r>
            <a:r>
              <a:rPr lang="en-US" sz="1600" spc="15" dirty="0">
                <a:latin typeface="Calibri"/>
                <a:cs typeface="Calibri"/>
              </a:rPr>
              <a:t> </a:t>
            </a:r>
            <a:r>
              <a:rPr lang="en-US" sz="1600" spc="5" dirty="0">
                <a:latin typeface="Calibri"/>
                <a:cs typeface="Calibri"/>
              </a:rPr>
              <a:t>less</a:t>
            </a:r>
            <a:r>
              <a:rPr lang="en-US" sz="1600" spc="10" dirty="0">
                <a:latin typeface="Calibri"/>
                <a:cs typeface="Calibri"/>
              </a:rPr>
              <a:t> </a:t>
            </a:r>
            <a:r>
              <a:rPr lang="en-US" sz="1600" spc="5" dirty="0">
                <a:latin typeface="Calibri"/>
                <a:cs typeface="Calibri"/>
              </a:rPr>
              <a:t>than</a:t>
            </a:r>
            <a:r>
              <a:rPr lang="en-US" sz="1600" spc="10" dirty="0">
                <a:latin typeface="Calibri"/>
                <a:cs typeface="Calibri"/>
              </a:rPr>
              <a:t> 1000</a:t>
            </a:r>
            <a:r>
              <a:rPr lang="en-US" sz="1600" spc="15" dirty="0">
                <a:latin typeface="Calibri"/>
                <a:cs typeface="Calibri"/>
              </a:rPr>
              <a:t> </a:t>
            </a:r>
            <a:r>
              <a:rPr lang="en-US" sz="1600" spc="-5" dirty="0">
                <a:latin typeface="Calibri"/>
                <a:cs typeface="Calibri"/>
              </a:rPr>
              <a:t>bikes</a:t>
            </a:r>
            <a:r>
              <a:rPr lang="en-US" sz="1600" dirty="0">
                <a:latin typeface="Calibri"/>
                <a:cs typeface="Calibri"/>
              </a:rPr>
              <a:t> are</a:t>
            </a:r>
            <a:r>
              <a:rPr lang="en-US" sz="1600" spc="5" dirty="0">
                <a:latin typeface="Calibri"/>
                <a:cs typeface="Calibri"/>
              </a:rPr>
              <a:t> leased</a:t>
            </a:r>
            <a:r>
              <a:rPr lang="en-US" sz="1600" spc="10" dirty="0">
                <a:latin typeface="Calibri"/>
                <a:cs typeface="Calibri"/>
              </a:rPr>
              <a:t> per  </a:t>
            </a:r>
            <a:r>
              <a:rPr lang="en-US" sz="1600" spc="-20" dirty="0">
                <a:latin typeface="Calibri"/>
                <a:cs typeface="Calibri"/>
              </a:rPr>
              <a:t>hour. </a:t>
            </a:r>
            <a:r>
              <a:rPr lang="en-US" sz="1600" spc="-280" dirty="0">
                <a:latin typeface="Calibri"/>
                <a:cs typeface="Calibri"/>
              </a:rPr>
              <a:t> </a:t>
            </a:r>
            <a:r>
              <a:rPr lang="en-US" sz="1600" spc="10" dirty="0">
                <a:latin typeface="Calibri"/>
                <a:cs typeface="Calibri"/>
              </a:rPr>
              <a:t>The number </a:t>
            </a:r>
            <a:r>
              <a:rPr lang="en-US" sz="1600" spc="5" dirty="0">
                <a:latin typeface="Calibri"/>
                <a:cs typeface="Calibri"/>
              </a:rPr>
              <a:t>of </a:t>
            </a:r>
            <a:r>
              <a:rPr lang="en-US" sz="1600" dirty="0">
                <a:latin typeface="Calibri"/>
                <a:cs typeface="Calibri"/>
              </a:rPr>
              <a:t>bicycle </a:t>
            </a:r>
            <a:r>
              <a:rPr lang="en-US" sz="1600" spc="-5" dirty="0">
                <a:latin typeface="Calibri"/>
                <a:cs typeface="Calibri"/>
              </a:rPr>
              <a:t>rentals</a:t>
            </a:r>
            <a:r>
              <a:rPr lang="en-US" sz="1600" dirty="0">
                <a:latin typeface="Calibri"/>
                <a:cs typeface="Calibri"/>
              </a:rPr>
              <a:t> starts</a:t>
            </a:r>
            <a:r>
              <a:rPr lang="en-US" sz="1600" spc="290" dirty="0">
                <a:latin typeface="Calibri"/>
                <a:cs typeface="Calibri"/>
              </a:rPr>
              <a:t> </a:t>
            </a:r>
            <a:r>
              <a:rPr lang="en-US" sz="1600" dirty="0">
                <a:latin typeface="Calibri"/>
                <a:cs typeface="Calibri"/>
              </a:rPr>
              <a:t>to rise </a:t>
            </a:r>
            <a:r>
              <a:rPr lang="en-US" sz="1600" spc="5" dirty="0">
                <a:latin typeface="Calibri"/>
                <a:cs typeface="Calibri"/>
              </a:rPr>
              <a:t> in</a:t>
            </a:r>
            <a:r>
              <a:rPr lang="en-US" sz="1600" spc="10" dirty="0">
                <a:latin typeface="Calibri"/>
                <a:cs typeface="Calibri"/>
              </a:rPr>
              <a:t> </a:t>
            </a:r>
            <a:r>
              <a:rPr lang="en-US" sz="1600" spc="5" dirty="0">
                <a:latin typeface="Calibri"/>
                <a:cs typeface="Calibri"/>
              </a:rPr>
              <a:t>the</a:t>
            </a:r>
            <a:r>
              <a:rPr lang="en-US" sz="1600" spc="10" dirty="0">
                <a:latin typeface="Calibri"/>
                <a:cs typeface="Calibri"/>
              </a:rPr>
              <a:t> </a:t>
            </a:r>
            <a:r>
              <a:rPr lang="en-US" sz="1600" spc="5" dirty="0">
                <a:latin typeface="Calibri"/>
                <a:cs typeface="Calibri"/>
              </a:rPr>
              <a:t>spring</a:t>
            </a:r>
            <a:r>
              <a:rPr lang="en-US" sz="1600" spc="10" dirty="0">
                <a:latin typeface="Calibri"/>
                <a:cs typeface="Calibri"/>
              </a:rPr>
              <a:t> </a:t>
            </a:r>
            <a:r>
              <a:rPr lang="en-US" sz="1600" spc="5" dirty="0">
                <a:latin typeface="Calibri"/>
                <a:cs typeface="Calibri"/>
              </a:rPr>
              <a:t>and</a:t>
            </a:r>
            <a:r>
              <a:rPr lang="en-US" sz="1600" spc="10" dirty="0">
                <a:latin typeface="Calibri"/>
                <a:cs typeface="Calibri"/>
              </a:rPr>
              <a:t> </a:t>
            </a:r>
            <a:r>
              <a:rPr lang="en-US" sz="1600" spc="5" dirty="0">
                <a:latin typeface="Calibri"/>
                <a:cs typeface="Calibri"/>
              </a:rPr>
              <a:t>peaks</a:t>
            </a:r>
            <a:r>
              <a:rPr lang="en-US" sz="1600" spc="10" dirty="0">
                <a:latin typeface="Calibri"/>
                <a:cs typeface="Calibri"/>
              </a:rPr>
              <a:t> </a:t>
            </a:r>
            <a:r>
              <a:rPr lang="en-US" sz="1600" spc="5" dirty="0">
                <a:latin typeface="Calibri"/>
                <a:cs typeface="Calibri"/>
              </a:rPr>
              <a:t>in</a:t>
            </a:r>
            <a:r>
              <a:rPr lang="en-US" sz="1600" spc="10" dirty="0">
                <a:latin typeface="Calibri"/>
                <a:cs typeface="Calibri"/>
              </a:rPr>
              <a:t> </a:t>
            </a:r>
            <a:r>
              <a:rPr lang="en-US" sz="1600" spc="5" dirty="0">
                <a:latin typeface="Calibri"/>
                <a:cs typeface="Calibri"/>
              </a:rPr>
              <a:t>the</a:t>
            </a:r>
            <a:r>
              <a:rPr lang="en-US" sz="1600" spc="10" dirty="0">
                <a:latin typeface="Calibri"/>
                <a:cs typeface="Calibri"/>
              </a:rPr>
              <a:t> </a:t>
            </a:r>
            <a:r>
              <a:rPr lang="en-US" sz="1600" spc="5" dirty="0">
                <a:latin typeface="Calibri"/>
                <a:cs typeface="Calibri"/>
              </a:rPr>
              <a:t>summer </a:t>
            </a:r>
            <a:r>
              <a:rPr lang="en-US" sz="1600" spc="10" dirty="0">
                <a:latin typeface="Calibri"/>
                <a:cs typeface="Calibri"/>
              </a:rPr>
              <a:t> </a:t>
            </a:r>
            <a:r>
              <a:rPr lang="en-US" sz="1600" spc="5" dirty="0">
                <a:latin typeface="Calibri"/>
                <a:cs typeface="Calibri"/>
              </a:rPr>
              <a:t>months of June and </a:t>
            </a:r>
            <a:r>
              <a:rPr lang="en-US" sz="1600" spc="-15" dirty="0">
                <a:latin typeface="Calibri"/>
                <a:cs typeface="Calibri"/>
              </a:rPr>
              <a:t>July. We </a:t>
            </a:r>
            <a:r>
              <a:rPr lang="en-US" sz="1600" spc="5" dirty="0">
                <a:latin typeface="Calibri"/>
                <a:cs typeface="Calibri"/>
              </a:rPr>
              <a:t>also observe a </a:t>
            </a:r>
            <a:r>
              <a:rPr lang="en-US" sz="1600" spc="10" dirty="0">
                <a:latin typeface="Calibri"/>
                <a:cs typeface="Calibri"/>
              </a:rPr>
              <a:t> </a:t>
            </a:r>
            <a:r>
              <a:rPr lang="en-US" sz="1600" dirty="0">
                <a:latin typeface="Calibri"/>
                <a:cs typeface="Calibri"/>
              </a:rPr>
              <a:t>slight decline in August </a:t>
            </a:r>
            <a:r>
              <a:rPr lang="en-US" sz="1600" spc="10" dirty="0">
                <a:latin typeface="Calibri"/>
                <a:cs typeface="Calibri"/>
              </a:rPr>
              <a:t>as </a:t>
            </a:r>
            <a:r>
              <a:rPr lang="en-US" sz="1600" dirty="0">
                <a:latin typeface="Calibri"/>
                <a:cs typeface="Calibri"/>
              </a:rPr>
              <a:t>the </a:t>
            </a:r>
            <a:r>
              <a:rPr lang="en-US" sz="1600" spc="5" dirty="0">
                <a:latin typeface="Calibri"/>
                <a:cs typeface="Calibri"/>
              </a:rPr>
              <a:t>season </a:t>
            </a:r>
            <a:r>
              <a:rPr lang="en-US" sz="1600" spc="-5" dirty="0">
                <a:latin typeface="Calibri"/>
                <a:cs typeface="Calibri"/>
              </a:rPr>
              <a:t>draws </a:t>
            </a:r>
            <a:r>
              <a:rPr lang="en-US" sz="1600" dirty="0">
                <a:latin typeface="Calibri"/>
                <a:cs typeface="Calibri"/>
              </a:rPr>
              <a:t> to</a:t>
            </a:r>
            <a:r>
              <a:rPr lang="en-US" sz="1600" spc="5" dirty="0">
                <a:latin typeface="Calibri"/>
                <a:cs typeface="Calibri"/>
              </a:rPr>
              <a:t> a</a:t>
            </a:r>
            <a:r>
              <a:rPr lang="en-US" sz="1600" spc="10" dirty="0">
                <a:latin typeface="Calibri"/>
                <a:cs typeface="Calibri"/>
              </a:rPr>
              <a:t> </a:t>
            </a:r>
            <a:r>
              <a:rPr lang="en-US" sz="1600" spc="5" dirty="0">
                <a:latin typeface="Calibri"/>
                <a:cs typeface="Calibri"/>
              </a:rPr>
              <a:t>close,</a:t>
            </a:r>
            <a:r>
              <a:rPr lang="en-US" sz="1600" spc="10" dirty="0">
                <a:latin typeface="Calibri"/>
                <a:cs typeface="Calibri"/>
              </a:rPr>
              <a:t> </a:t>
            </a:r>
            <a:r>
              <a:rPr lang="en-US" sz="1600" dirty="0">
                <a:latin typeface="Calibri"/>
                <a:cs typeface="Calibri"/>
              </a:rPr>
              <a:t>followed</a:t>
            </a:r>
            <a:r>
              <a:rPr lang="en-US" sz="1600" spc="5" dirty="0">
                <a:latin typeface="Calibri"/>
                <a:cs typeface="Calibri"/>
              </a:rPr>
              <a:t> </a:t>
            </a:r>
            <a:r>
              <a:rPr lang="en-US" sz="1600" dirty="0">
                <a:latin typeface="Calibri"/>
                <a:cs typeface="Calibri"/>
              </a:rPr>
              <a:t>by</a:t>
            </a:r>
            <a:r>
              <a:rPr lang="en-US" sz="1600" spc="5" dirty="0">
                <a:latin typeface="Calibri"/>
                <a:cs typeface="Calibri"/>
              </a:rPr>
              <a:t> </a:t>
            </a:r>
            <a:r>
              <a:rPr lang="en-US" sz="1600" spc="10" dirty="0">
                <a:latin typeface="Calibri"/>
                <a:cs typeface="Calibri"/>
              </a:rPr>
              <a:t>another</a:t>
            </a:r>
            <a:r>
              <a:rPr lang="en-US" sz="1600" spc="15" dirty="0">
                <a:latin typeface="Calibri"/>
                <a:cs typeface="Calibri"/>
              </a:rPr>
              <a:t> </a:t>
            </a:r>
            <a:r>
              <a:rPr lang="en-US" sz="1600" spc="5" dirty="0">
                <a:latin typeface="Calibri"/>
                <a:cs typeface="Calibri"/>
              </a:rPr>
              <a:t>high</a:t>
            </a:r>
            <a:r>
              <a:rPr lang="en-US" sz="1600" spc="10" dirty="0">
                <a:latin typeface="Calibri"/>
                <a:cs typeface="Calibri"/>
              </a:rPr>
              <a:t> </a:t>
            </a:r>
            <a:r>
              <a:rPr lang="en-US" sz="1600" spc="5" dirty="0">
                <a:latin typeface="Calibri"/>
                <a:cs typeface="Calibri"/>
              </a:rPr>
              <a:t>in </a:t>
            </a:r>
            <a:r>
              <a:rPr lang="en-US" sz="1600" spc="10" dirty="0">
                <a:latin typeface="Calibri"/>
                <a:cs typeface="Calibri"/>
              </a:rPr>
              <a:t> </a:t>
            </a:r>
            <a:r>
              <a:rPr lang="en-US" sz="1600" spc="-10" dirty="0">
                <a:latin typeface="Calibri"/>
                <a:cs typeface="Calibri"/>
              </a:rPr>
              <a:t>September. </a:t>
            </a:r>
            <a:r>
              <a:rPr lang="en-US" sz="1600" spc="10" dirty="0">
                <a:latin typeface="Calibri"/>
                <a:cs typeface="Calibri"/>
              </a:rPr>
              <a:t>The </a:t>
            </a:r>
            <a:r>
              <a:rPr lang="en-US" sz="1600" spc="5" dirty="0">
                <a:latin typeface="Calibri"/>
                <a:cs typeface="Calibri"/>
              </a:rPr>
              <a:t>number of </a:t>
            </a:r>
            <a:r>
              <a:rPr lang="en-US" sz="1600" dirty="0">
                <a:latin typeface="Calibri"/>
                <a:cs typeface="Calibri"/>
              </a:rPr>
              <a:t>hired </a:t>
            </a:r>
            <a:r>
              <a:rPr lang="en-US" sz="1600" spc="-5" dirty="0">
                <a:latin typeface="Calibri"/>
                <a:cs typeface="Calibri"/>
              </a:rPr>
              <a:t>bikes </a:t>
            </a:r>
            <a:r>
              <a:rPr lang="en-US" sz="1600" spc="5" dirty="0">
                <a:latin typeface="Calibri"/>
                <a:cs typeface="Calibri"/>
              </a:rPr>
              <a:t>also </a:t>
            </a:r>
            <a:r>
              <a:rPr lang="en-US" sz="1600" spc="10" dirty="0">
                <a:latin typeface="Calibri"/>
                <a:cs typeface="Calibri"/>
              </a:rPr>
              <a:t> </a:t>
            </a:r>
            <a:r>
              <a:rPr lang="en-US" sz="1600" dirty="0">
                <a:latin typeface="Calibri"/>
                <a:cs typeface="Calibri"/>
              </a:rPr>
              <a:t>gradually</a:t>
            </a:r>
            <a:r>
              <a:rPr lang="en-US" sz="1600" spc="5" dirty="0">
                <a:latin typeface="Calibri"/>
                <a:cs typeface="Calibri"/>
              </a:rPr>
              <a:t> </a:t>
            </a:r>
            <a:r>
              <a:rPr lang="en-US" sz="1600" dirty="0">
                <a:latin typeface="Calibri"/>
                <a:cs typeface="Calibri"/>
              </a:rPr>
              <a:t>declines</a:t>
            </a:r>
            <a:r>
              <a:rPr lang="en-US" sz="1600" spc="5" dirty="0">
                <a:latin typeface="Calibri"/>
                <a:cs typeface="Calibri"/>
              </a:rPr>
              <a:t> </a:t>
            </a:r>
            <a:r>
              <a:rPr lang="en-US" sz="1600" spc="10" dirty="0">
                <a:latin typeface="Calibri"/>
                <a:cs typeface="Calibri"/>
              </a:rPr>
              <a:t>as</a:t>
            </a:r>
            <a:r>
              <a:rPr lang="en-US" sz="1600" spc="15" dirty="0">
                <a:latin typeface="Calibri"/>
                <a:cs typeface="Calibri"/>
              </a:rPr>
              <a:t> </a:t>
            </a:r>
            <a:r>
              <a:rPr lang="en-US" sz="1600" spc="5" dirty="0">
                <a:latin typeface="Calibri"/>
                <a:cs typeface="Calibri"/>
              </a:rPr>
              <a:t>the</a:t>
            </a:r>
            <a:r>
              <a:rPr lang="en-US" sz="1600" spc="10" dirty="0">
                <a:latin typeface="Calibri"/>
                <a:cs typeface="Calibri"/>
              </a:rPr>
              <a:t> </a:t>
            </a:r>
            <a:r>
              <a:rPr lang="en-US" sz="1600" dirty="0">
                <a:latin typeface="Calibri"/>
                <a:cs typeface="Calibri"/>
              </a:rPr>
              <a:t>winter</a:t>
            </a:r>
            <a:r>
              <a:rPr lang="en-US" sz="1600" spc="5" dirty="0">
                <a:latin typeface="Calibri"/>
                <a:cs typeface="Calibri"/>
              </a:rPr>
              <a:t> months </a:t>
            </a:r>
            <a:r>
              <a:rPr lang="en-US" sz="1600" spc="10" dirty="0">
                <a:latin typeface="Calibri"/>
                <a:cs typeface="Calibri"/>
              </a:rPr>
              <a:t> </a:t>
            </a:r>
            <a:r>
              <a:rPr lang="en-US" sz="1600" spc="5" dirty="0">
                <a:latin typeface="Calibri"/>
                <a:cs typeface="Calibri"/>
              </a:rPr>
              <a:t>approach as we approach the conclusion </a:t>
            </a:r>
            <a:r>
              <a:rPr lang="en-US" sz="1600" dirty="0">
                <a:latin typeface="Calibri"/>
                <a:cs typeface="Calibri"/>
              </a:rPr>
              <a:t>of </a:t>
            </a:r>
            <a:r>
              <a:rPr lang="en-US" sz="1600" spc="5" dirty="0">
                <a:latin typeface="Calibri"/>
                <a:cs typeface="Calibri"/>
              </a:rPr>
              <a:t> the</a:t>
            </a:r>
            <a:r>
              <a:rPr lang="en-US" sz="1600" spc="-10" dirty="0">
                <a:latin typeface="Calibri"/>
                <a:cs typeface="Calibri"/>
              </a:rPr>
              <a:t> </a:t>
            </a:r>
            <a:r>
              <a:rPr lang="en-US" sz="1600" spc="-25" dirty="0">
                <a:latin typeface="Calibri"/>
                <a:cs typeface="Calibri"/>
              </a:rPr>
              <a:t>year.</a:t>
            </a:r>
            <a:endParaRPr lang="en-US" sz="1600" dirty="0">
              <a:latin typeface="Calibri"/>
              <a:cs typeface="Calibri"/>
            </a:endParaRPr>
          </a:p>
          <a:p>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
          </p:nvPr>
        </p:nvSpPr>
        <p:spPr/>
        <p:txBody>
          <a:bodyPr/>
          <a:lstStyle/>
          <a:p>
            <a:fld id="{5075537C-CA84-1446-933C-8E9D027F9201}" type="slidenum">
              <a:rPr lang="en-US" smtClean="0"/>
              <a:t>22</a:t>
            </a:fld>
            <a:endParaRPr lang="en-US"/>
          </a:p>
        </p:txBody>
      </p:sp>
      <p:pic>
        <p:nvPicPr>
          <p:cNvPr id="4" name="object 3">
            <a:extLst>
              <a:ext uri="{FF2B5EF4-FFF2-40B4-BE49-F238E27FC236}">
                <a16:creationId xmlns:a16="http://schemas.microsoft.com/office/drawing/2014/main" id="{102E42EE-8C59-7408-67F4-C593D564C6AE}"/>
              </a:ext>
            </a:extLst>
          </p:cNvPr>
          <p:cNvPicPr/>
          <p:nvPr/>
        </p:nvPicPr>
        <p:blipFill>
          <a:blip r:embed="rId2" cstate="print"/>
          <a:stretch>
            <a:fillRect/>
          </a:stretch>
        </p:blipFill>
        <p:spPr>
          <a:xfrm>
            <a:off x="6197346" y="1293114"/>
            <a:ext cx="4826508" cy="42717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Bike rental vs. Datetime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lstStyle/>
          <a:p>
            <a:endParaRPr lang="en-US" dirty="0"/>
          </a:p>
          <a:p>
            <a:pPr marL="12700" marR="5080" algn="just">
              <a:lnSpc>
                <a:spcPct val="91400"/>
              </a:lnSpc>
              <a:spcBef>
                <a:spcPts val="254"/>
              </a:spcBef>
            </a:pPr>
            <a:r>
              <a:rPr lang="en-US" sz="1600" spc="5" dirty="0">
                <a:latin typeface="Calibri"/>
                <a:cs typeface="Calibri"/>
              </a:rPr>
              <a:t>By comparing </a:t>
            </a:r>
            <a:r>
              <a:rPr lang="en-US" sz="1600" spc="10" dirty="0">
                <a:latin typeface="Calibri"/>
                <a:cs typeface="Calibri"/>
              </a:rPr>
              <a:t>the </a:t>
            </a:r>
            <a:r>
              <a:rPr lang="en-US" sz="1600" spc="5" dirty="0">
                <a:latin typeface="Calibri"/>
                <a:cs typeface="Calibri"/>
              </a:rPr>
              <a:t>number of </a:t>
            </a:r>
            <a:r>
              <a:rPr lang="en-US" sz="1600" dirty="0">
                <a:latin typeface="Calibri"/>
                <a:cs typeface="Calibri"/>
              </a:rPr>
              <a:t>rental </a:t>
            </a:r>
            <a:r>
              <a:rPr lang="en-US" sz="1600" spc="5" dirty="0">
                <a:latin typeface="Calibri"/>
                <a:cs typeface="Calibri"/>
              </a:rPr>
              <a:t> </a:t>
            </a:r>
            <a:r>
              <a:rPr lang="en-US" sz="1600" spc="-5" dirty="0">
                <a:latin typeface="Calibri"/>
                <a:cs typeface="Calibri"/>
              </a:rPr>
              <a:t>bikes</a:t>
            </a:r>
            <a:r>
              <a:rPr lang="en-US" sz="1600" dirty="0">
                <a:latin typeface="Calibri"/>
                <a:cs typeface="Calibri"/>
              </a:rPr>
              <a:t> </a:t>
            </a:r>
            <a:r>
              <a:rPr lang="en-US" sz="1600" spc="5" dirty="0">
                <a:latin typeface="Calibri"/>
                <a:cs typeface="Calibri"/>
              </a:rPr>
              <a:t>with</a:t>
            </a:r>
            <a:r>
              <a:rPr lang="en-US" sz="1600" spc="305" dirty="0">
                <a:latin typeface="Calibri"/>
                <a:cs typeface="Calibri"/>
              </a:rPr>
              <a:t> </a:t>
            </a:r>
            <a:r>
              <a:rPr lang="en-US" sz="1600" spc="10" dirty="0">
                <a:latin typeface="Calibri"/>
                <a:cs typeface="Calibri"/>
              </a:rPr>
              <a:t>the</a:t>
            </a:r>
            <a:r>
              <a:rPr lang="en-US" sz="1600" spc="15" dirty="0">
                <a:latin typeface="Calibri"/>
                <a:cs typeface="Calibri"/>
              </a:rPr>
              <a:t> </a:t>
            </a:r>
            <a:r>
              <a:rPr lang="en-US" sz="1600" spc="-5" dirty="0">
                <a:latin typeface="Calibri"/>
                <a:cs typeface="Calibri"/>
              </a:rPr>
              <a:t>dates,</a:t>
            </a:r>
            <a:r>
              <a:rPr lang="en-US" sz="1600" dirty="0">
                <a:latin typeface="Calibri"/>
                <a:cs typeface="Calibri"/>
              </a:rPr>
              <a:t> we</a:t>
            </a:r>
            <a:r>
              <a:rPr lang="en-US" sz="1600" spc="5" dirty="0">
                <a:latin typeface="Calibri"/>
                <a:cs typeface="Calibri"/>
              </a:rPr>
              <a:t> </a:t>
            </a:r>
            <a:r>
              <a:rPr lang="en-US" sz="1600" dirty="0">
                <a:latin typeface="Calibri"/>
                <a:cs typeface="Calibri"/>
              </a:rPr>
              <a:t>can </a:t>
            </a:r>
            <a:r>
              <a:rPr lang="en-US" sz="1600" spc="5" dirty="0">
                <a:latin typeface="Calibri"/>
                <a:cs typeface="Calibri"/>
              </a:rPr>
              <a:t> </a:t>
            </a:r>
            <a:r>
              <a:rPr lang="en-US" sz="1600" dirty="0">
                <a:latin typeface="Calibri"/>
                <a:cs typeface="Calibri"/>
              </a:rPr>
              <a:t>potentially</a:t>
            </a:r>
            <a:r>
              <a:rPr lang="en-US" sz="1600" spc="5" dirty="0">
                <a:latin typeface="Calibri"/>
                <a:cs typeface="Calibri"/>
              </a:rPr>
              <a:t> </a:t>
            </a:r>
            <a:r>
              <a:rPr lang="en-US" sz="1600" dirty="0">
                <a:latin typeface="Calibri"/>
                <a:cs typeface="Calibri"/>
              </a:rPr>
              <a:t>establish</a:t>
            </a:r>
            <a:r>
              <a:rPr lang="en-US" sz="1600" spc="5" dirty="0">
                <a:latin typeface="Calibri"/>
                <a:cs typeface="Calibri"/>
              </a:rPr>
              <a:t> </a:t>
            </a:r>
            <a:r>
              <a:rPr lang="en-US" sz="1600" spc="10" dirty="0">
                <a:latin typeface="Calibri"/>
                <a:cs typeface="Calibri"/>
              </a:rPr>
              <a:t>an</a:t>
            </a:r>
            <a:r>
              <a:rPr lang="en-US" sz="1600" spc="15" dirty="0">
                <a:latin typeface="Calibri"/>
                <a:cs typeface="Calibri"/>
              </a:rPr>
              <a:t> </a:t>
            </a:r>
            <a:r>
              <a:rPr lang="en-US" sz="1600" spc="5" dirty="0">
                <a:latin typeface="Calibri"/>
                <a:cs typeface="Calibri"/>
              </a:rPr>
              <a:t>hourly </a:t>
            </a:r>
            <a:r>
              <a:rPr lang="en-US" sz="1600" spc="10" dirty="0">
                <a:latin typeface="Calibri"/>
                <a:cs typeface="Calibri"/>
              </a:rPr>
              <a:t> </a:t>
            </a:r>
            <a:r>
              <a:rPr lang="en-US" sz="1600" dirty="0">
                <a:latin typeface="Calibri"/>
                <a:cs typeface="Calibri"/>
              </a:rPr>
              <a:t>pattern.</a:t>
            </a:r>
            <a:r>
              <a:rPr lang="en-US" sz="1600" spc="5" dirty="0">
                <a:latin typeface="Calibri"/>
                <a:cs typeface="Calibri"/>
              </a:rPr>
              <a:t> The</a:t>
            </a:r>
            <a:r>
              <a:rPr lang="en-US" sz="1600" spc="305" dirty="0">
                <a:latin typeface="Calibri"/>
                <a:cs typeface="Calibri"/>
              </a:rPr>
              <a:t> </a:t>
            </a:r>
            <a:r>
              <a:rPr lang="en-US" sz="1600" spc="-5" dirty="0">
                <a:latin typeface="Calibri"/>
                <a:cs typeface="Calibri"/>
              </a:rPr>
              <a:t>largest</a:t>
            </a:r>
            <a:r>
              <a:rPr lang="en-US" sz="1600" dirty="0">
                <a:latin typeface="Calibri"/>
                <a:cs typeface="Calibri"/>
              </a:rPr>
              <a:t> </a:t>
            </a:r>
            <a:r>
              <a:rPr lang="en-US" sz="1600" spc="5" dirty="0">
                <a:latin typeface="Calibri"/>
                <a:cs typeface="Calibri"/>
              </a:rPr>
              <a:t>hourly</a:t>
            </a:r>
            <a:r>
              <a:rPr lang="en-US" sz="1600" spc="305" dirty="0">
                <a:latin typeface="Calibri"/>
                <a:cs typeface="Calibri"/>
              </a:rPr>
              <a:t> </a:t>
            </a:r>
            <a:r>
              <a:rPr lang="en-US" sz="1600" spc="-10" dirty="0">
                <a:latin typeface="Calibri"/>
                <a:cs typeface="Calibri"/>
              </a:rPr>
              <a:t>bike </a:t>
            </a:r>
            <a:r>
              <a:rPr lang="en-US" sz="1600" spc="-280" dirty="0">
                <a:latin typeface="Calibri"/>
                <a:cs typeface="Calibri"/>
              </a:rPr>
              <a:t> </a:t>
            </a:r>
            <a:r>
              <a:rPr lang="en-US" sz="1600" dirty="0">
                <a:latin typeface="Calibri"/>
                <a:cs typeface="Calibri"/>
              </a:rPr>
              <a:t>rentals are </a:t>
            </a:r>
            <a:r>
              <a:rPr lang="en-US" sz="1600" spc="5" dirty="0">
                <a:latin typeface="Calibri"/>
                <a:cs typeface="Calibri"/>
              </a:rPr>
              <a:t>observed between </a:t>
            </a:r>
            <a:r>
              <a:rPr lang="en-US" sz="1600" spc="10" dirty="0">
                <a:latin typeface="Calibri"/>
                <a:cs typeface="Calibri"/>
              </a:rPr>
              <a:t>the </a:t>
            </a:r>
            <a:r>
              <a:rPr lang="en-US" sz="1600" spc="15" dirty="0">
                <a:latin typeface="Calibri"/>
                <a:cs typeface="Calibri"/>
              </a:rPr>
              <a:t> </a:t>
            </a:r>
            <a:r>
              <a:rPr lang="en-US" sz="1600" dirty="0">
                <a:latin typeface="Calibri"/>
                <a:cs typeface="Calibri"/>
              </a:rPr>
              <a:t>hours</a:t>
            </a:r>
            <a:r>
              <a:rPr lang="en-US" sz="1600" spc="5" dirty="0">
                <a:latin typeface="Calibri"/>
                <a:cs typeface="Calibri"/>
              </a:rPr>
              <a:t> </a:t>
            </a:r>
            <a:r>
              <a:rPr lang="en-US" sz="1600" dirty="0">
                <a:latin typeface="Calibri"/>
                <a:cs typeface="Calibri"/>
              </a:rPr>
              <a:t>of</a:t>
            </a:r>
            <a:r>
              <a:rPr lang="en-US" sz="1600" spc="5" dirty="0">
                <a:latin typeface="Calibri"/>
                <a:cs typeface="Calibri"/>
              </a:rPr>
              <a:t> </a:t>
            </a:r>
            <a:r>
              <a:rPr lang="en-US" sz="1600" spc="10" dirty="0">
                <a:latin typeface="Calibri"/>
                <a:cs typeface="Calibri"/>
              </a:rPr>
              <a:t>6pm</a:t>
            </a:r>
            <a:r>
              <a:rPr lang="en-US" sz="1600" spc="15" dirty="0">
                <a:latin typeface="Calibri"/>
                <a:cs typeface="Calibri"/>
              </a:rPr>
              <a:t> </a:t>
            </a:r>
            <a:r>
              <a:rPr lang="en-US" sz="1600" spc="5" dirty="0">
                <a:latin typeface="Calibri"/>
                <a:cs typeface="Calibri"/>
              </a:rPr>
              <a:t>and</a:t>
            </a:r>
            <a:r>
              <a:rPr lang="en-US" sz="1600" spc="10" dirty="0">
                <a:latin typeface="Calibri"/>
                <a:cs typeface="Calibri"/>
              </a:rPr>
              <a:t> </a:t>
            </a:r>
            <a:r>
              <a:rPr lang="en-US" sz="1600" spc="5" dirty="0">
                <a:latin typeface="Calibri"/>
                <a:cs typeface="Calibri"/>
              </a:rPr>
              <a:t>7pm.</a:t>
            </a:r>
            <a:r>
              <a:rPr lang="en-US" sz="1600" spc="10" dirty="0">
                <a:latin typeface="Calibri"/>
                <a:cs typeface="Calibri"/>
              </a:rPr>
              <a:t> </a:t>
            </a:r>
            <a:r>
              <a:rPr lang="en-US" sz="1600" spc="-5" dirty="0">
                <a:latin typeface="Calibri"/>
                <a:cs typeface="Calibri"/>
              </a:rPr>
              <a:t>In</a:t>
            </a:r>
            <a:r>
              <a:rPr lang="en-US" sz="1600" dirty="0">
                <a:latin typeface="Calibri"/>
                <a:cs typeface="Calibri"/>
              </a:rPr>
              <a:t> </a:t>
            </a:r>
            <a:r>
              <a:rPr lang="en-US" sz="1600" spc="10" dirty="0">
                <a:latin typeface="Calibri"/>
                <a:cs typeface="Calibri"/>
              </a:rPr>
              <a:t>the </a:t>
            </a:r>
            <a:r>
              <a:rPr lang="en-US" sz="1600" spc="15" dirty="0">
                <a:latin typeface="Calibri"/>
                <a:cs typeface="Calibri"/>
              </a:rPr>
              <a:t> </a:t>
            </a:r>
            <a:r>
              <a:rPr lang="en-US" sz="1600" spc="5" dirty="0">
                <a:latin typeface="Calibri"/>
                <a:cs typeface="Calibri"/>
              </a:rPr>
              <a:t>mornings</a:t>
            </a:r>
            <a:r>
              <a:rPr lang="en-US" sz="1600" spc="10" dirty="0">
                <a:latin typeface="Calibri"/>
                <a:cs typeface="Calibri"/>
              </a:rPr>
              <a:t> </a:t>
            </a:r>
            <a:r>
              <a:rPr lang="en-US" sz="1600" dirty="0">
                <a:latin typeface="Calibri"/>
                <a:cs typeface="Calibri"/>
              </a:rPr>
              <a:t>around</a:t>
            </a:r>
            <a:r>
              <a:rPr lang="en-US" sz="1600" spc="5" dirty="0">
                <a:latin typeface="Calibri"/>
                <a:cs typeface="Calibri"/>
              </a:rPr>
              <a:t> </a:t>
            </a:r>
            <a:r>
              <a:rPr lang="en-US" sz="1600" spc="10" dirty="0">
                <a:latin typeface="Calibri"/>
                <a:cs typeface="Calibri"/>
              </a:rPr>
              <a:t>7</a:t>
            </a:r>
            <a:r>
              <a:rPr lang="en-US" sz="1600" spc="15" dirty="0">
                <a:latin typeface="Calibri"/>
                <a:cs typeface="Calibri"/>
              </a:rPr>
              <a:t> </a:t>
            </a:r>
            <a:r>
              <a:rPr lang="en-US" sz="1600" spc="5" dirty="0">
                <a:latin typeface="Calibri"/>
                <a:cs typeface="Calibri"/>
              </a:rPr>
              <a:t>a.m.,</a:t>
            </a:r>
            <a:r>
              <a:rPr lang="en-US" sz="1600" spc="10" dirty="0">
                <a:latin typeface="Calibri"/>
                <a:cs typeface="Calibri"/>
              </a:rPr>
              <a:t> </a:t>
            </a:r>
            <a:r>
              <a:rPr lang="en-US" sz="1600" spc="5" dirty="0">
                <a:latin typeface="Calibri"/>
                <a:cs typeface="Calibri"/>
              </a:rPr>
              <a:t>we</a:t>
            </a:r>
            <a:r>
              <a:rPr lang="en-US" sz="1600" spc="10" dirty="0">
                <a:latin typeface="Calibri"/>
                <a:cs typeface="Calibri"/>
              </a:rPr>
              <a:t> </a:t>
            </a:r>
            <a:r>
              <a:rPr lang="en-US" sz="1600" spc="5" dirty="0">
                <a:latin typeface="Calibri"/>
                <a:cs typeface="Calibri"/>
              </a:rPr>
              <a:t>also </a:t>
            </a:r>
            <a:r>
              <a:rPr lang="en-US" sz="1600" spc="-280" dirty="0">
                <a:latin typeface="Calibri"/>
                <a:cs typeface="Calibri"/>
              </a:rPr>
              <a:t> </a:t>
            </a:r>
            <a:r>
              <a:rPr lang="en-US" sz="1600" spc="5" dirty="0">
                <a:latin typeface="Calibri"/>
                <a:cs typeface="Calibri"/>
              </a:rPr>
              <a:t>observe a </a:t>
            </a:r>
            <a:r>
              <a:rPr lang="en-US" sz="1600" dirty="0">
                <a:latin typeface="Calibri"/>
                <a:cs typeface="Calibri"/>
              </a:rPr>
              <a:t>moderate to </a:t>
            </a:r>
            <a:r>
              <a:rPr lang="en-US" sz="1600" spc="5" dirty="0">
                <a:latin typeface="Calibri"/>
                <a:cs typeface="Calibri"/>
              </a:rPr>
              <a:t>high volume </a:t>
            </a:r>
            <a:r>
              <a:rPr lang="en-US" sz="1600" spc="-280" dirty="0">
                <a:latin typeface="Calibri"/>
                <a:cs typeface="Calibri"/>
              </a:rPr>
              <a:t> </a:t>
            </a:r>
            <a:r>
              <a:rPr lang="en-US" sz="1600" spc="5" dirty="0">
                <a:latin typeface="Calibri"/>
                <a:cs typeface="Calibri"/>
              </a:rPr>
              <a:t>of</a:t>
            </a:r>
            <a:r>
              <a:rPr lang="en-US" sz="1600" spc="305" dirty="0">
                <a:latin typeface="Calibri"/>
                <a:cs typeface="Calibri"/>
              </a:rPr>
              <a:t> </a:t>
            </a:r>
            <a:r>
              <a:rPr lang="en-US" sz="1600" spc="-10" dirty="0">
                <a:latin typeface="Calibri"/>
                <a:cs typeface="Calibri"/>
              </a:rPr>
              <a:t>bike</a:t>
            </a:r>
            <a:r>
              <a:rPr lang="en-US" sz="1600" spc="-5" dirty="0">
                <a:latin typeface="Calibri"/>
                <a:cs typeface="Calibri"/>
              </a:rPr>
              <a:t> </a:t>
            </a:r>
            <a:r>
              <a:rPr lang="en-US" sz="1600" dirty="0">
                <a:latin typeface="Calibri"/>
                <a:cs typeface="Calibri"/>
              </a:rPr>
              <a:t>rentals.</a:t>
            </a:r>
            <a:r>
              <a:rPr lang="en-US" sz="1600" spc="5" dirty="0">
                <a:latin typeface="Calibri"/>
                <a:cs typeface="Calibri"/>
              </a:rPr>
              <a:t> </a:t>
            </a:r>
            <a:r>
              <a:rPr lang="en-US" sz="1600" spc="-10" dirty="0">
                <a:latin typeface="Calibri"/>
                <a:cs typeface="Calibri"/>
              </a:rPr>
              <a:t>Generally,</a:t>
            </a:r>
            <a:r>
              <a:rPr lang="en-US" sz="1600" spc="275" dirty="0">
                <a:latin typeface="Calibri"/>
                <a:cs typeface="Calibri"/>
              </a:rPr>
              <a:t> </a:t>
            </a:r>
            <a:r>
              <a:rPr lang="en-US" sz="1600" dirty="0">
                <a:latin typeface="Calibri"/>
                <a:cs typeface="Calibri"/>
              </a:rPr>
              <a:t>more </a:t>
            </a:r>
            <a:r>
              <a:rPr lang="en-US" sz="1600" spc="-280" dirty="0">
                <a:latin typeface="Calibri"/>
                <a:cs typeface="Calibri"/>
              </a:rPr>
              <a:t> </a:t>
            </a:r>
            <a:r>
              <a:rPr lang="en-US" sz="1600" spc="-10" dirty="0">
                <a:latin typeface="Calibri"/>
                <a:cs typeface="Calibri"/>
              </a:rPr>
              <a:t>bike</a:t>
            </a:r>
            <a:r>
              <a:rPr lang="en-US" sz="1600" spc="-5" dirty="0">
                <a:latin typeface="Calibri"/>
                <a:cs typeface="Calibri"/>
              </a:rPr>
              <a:t> rentals</a:t>
            </a:r>
            <a:r>
              <a:rPr lang="en-US" sz="1600" dirty="0">
                <a:latin typeface="Calibri"/>
                <a:cs typeface="Calibri"/>
              </a:rPr>
              <a:t> </a:t>
            </a:r>
            <a:r>
              <a:rPr lang="en-US" sz="1600" spc="5" dirty="0">
                <a:latin typeface="Calibri"/>
                <a:cs typeface="Calibri"/>
              </a:rPr>
              <a:t>occur</a:t>
            </a:r>
            <a:r>
              <a:rPr lang="en-US" sz="1600" spc="10" dirty="0">
                <a:latin typeface="Calibri"/>
                <a:cs typeface="Calibri"/>
              </a:rPr>
              <a:t> </a:t>
            </a:r>
            <a:r>
              <a:rPr lang="en-US" sz="1600" dirty="0">
                <a:latin typeface="Calibri"/>
                <a:cs typeface="Calibri"/>
              </a:rPr>
              <a:t>during</a:t>
            </a:r>
            <a:r>
              <a:rPr lang="en-US" sz="1600" spc="5" dirty="0">
                <a:latin typeface="Calibri"/>
                <a:cs typeface="Calibri"/>
              </a:rPr>
              <a:t> the</a:t>
            </a:r>
            <a:r>
              <a:rPr lang="en-US" sz="1600" spc="10" dirty="0">
                <a:latin typeface="Calibri"/>
                <a:cs typeface="Calibri"/>
              </a:rPr>
              <a:t> </a:t>
            </a:r>
            <a:r>
              <a:rPr lang="en-US" sz="1600" spc="-30" dirty="0">
                <a:latin typeface="Calibri"/>
                <a:cs typeface="Calibri"/>
              </a:rPr>
              <a:t>day, </a:t>
            </a:r>
            <a:r>
              <a:rPr lang="en-US" sz="1600" spc="-280" dirty="0">
                <a:latin typeface="Calibri"/>
                <a:cs typeface="Calibri"/>
              </a:rPr>
              <a:t> </a:t>
            </a:r>
            <a:r>
              <a:rPr lang="en-US" sz="1600" spc="10" dirty="0">
                <a:latin typeface="Calibri"/>
                <a:cs typeface="Calibri"/>
              </a:rPr>
              <a:t>and</a:t>
            </a:r>
            <a:r>
              <a:rPr lang="en-US" sz="1600" spc="15" dirty="0">
                <a:latin typeface="Calibri"/>
                <a:cs typeface="Calibri"/>
              </a:rPr>
              <a:t> </a:t>
            </a:r>
            <a:r>
              <a:rPr lang="en-US" sz="1600" dirty="0">
                <a:latin typeface="Calibri"/>
                <a:cs typeface="Calibri"/>
              </a:rPr>
              <a:t>this</a:t>
            </a:r>
            <a:r>
              <a:rPr lang="en-US" sz="1600" spc="5" dirty="0">
                <a:latin typeface="Calibri"/>
                <a:cs typeface="Calibri"/>
              </a:rPr>
              <a:t> </a:t>
            </a:r>
            <a:r>
              <a:rPr lang="en-US" sz="1600" dirty="0">
                <a:latin typeface="Calibri"/>
                <a:cs typeface="Calibri"/>
              </a:rPr>
              <a:t>pattern</a:t>
            </a:r>
            <a:r>
              <a:rPr lang="en-US" sz="1600" spc="5" dirty="0">
                <a:latin typeface="Calibri"/>
                <a:cs typeface="Calibri"/>
              </a:rPr>
              <a:t> continues </a:t>
            </a:r>
            <a:r>
              <a:rPr lang="en-US" sz="1600" spc="10" dirty="0">
                <a:latin typeface="Calibri"/>
                <a:cs typeface="Calibri"/>
              </a:rPr>
              <a:t> </a:t>
            </a:r>
            <a:r>
              <a:rPr lang="en-US" sz="1600" spc="5" dirty="0">
                <a:latin typeface="Calibri"/>
                <a:cs typeface="Calibri"/>
              </a:rPr>
              <a:t>throughout</a:t>
            </a:r>
            <a:r>
              <a:rPr lang="en-US" sz="1600" spc="-15" dirty="0">
                <a:latin typeface="Calibri"/>
                <a:cs typeface="Calibri"/>
              </a:rPr>
              <a:t> </a:t>
            </a:r>
            <a:r>
              <a:rPr lang="en-US" sz="1600" spc="10" dirty="0">
                <a:latin typeface="Calibri"/>
                <a:cs typeface="Calibri"/>
              </a:rPr>
              <a:t>the </a:t>
            </a:r>
            <a:r>
              <a:rPr lang="en-US" sz="1600" spc="-25" dirty="0">
                <a:latin typeface="Calibri"/>
                <a:cs typeface="Calibri"/>
              </a:rPr>
              <a:t>year.</a:t>
            </a:r>
            <a:endParaRPr lang="en-US" sz="1600" dirty="0">
              <a:latin typeface="Calibri"/>
              <a:cs typeface="Calibri"/>
            </a:endParaRPr>
          </a:p>
        </p:txBody>
      </p:sp>
      <p:sp>
        <p:nvSpPr>
          <p:cNvPr id="5" name="Slide Number Placeholder 4">
            <a:extLst>
              <a:ext uri="{FF2B5EF4-FFF2-40B4-BE49-F238E27FC236}">
                <a16:creationId xmlns:a16="http://schemas.microsoft.com/office/drawing/2014/main" id="{4A68D5F1-C390-9F4D-988B-81E5AA1FD3D7}"/>
              </a:ext>
            </a:extLst>
          </p:cNvPr>
          <p:cNvSpPr>
            <a:spLocks noGrp="1"/>
          </p:cNvSpPr>
          <p:nvPr>
            <p:ph type="sldNum" sz="quarter" idx="4"/>
          </p:nvPr>
        </p:nvSpPr>
        <p:spPr/>
        <p:txBody>
          <a:bodyPr/>
          <a:lstStyle/>
          <a:p>
            <a:fld id="{5075537C-CA84-1446-933C-8E9D027F9201}" type="slidenum">
              <a:rPr lang="en-US" smtClean="0"/>
              <a:t>23</a:t>
            </a:fld>
            <a:endParaRPr lang="en-US"/>
          </a:p>
        </p:txBody>
      </p:sp>
      <p:pic>
        <p:nvPicPr>
          <p:cNvPr id="4" name="object 3">
            <a:extLst>
              <a:ext uri="{FF2B5EF4-FFF2-40B4-BE49-F238E27FC236}">
                <a16:creationId xmlns:a16="http://schemas.microsoft.com/office/drawing/2014/main" id="{A9A546D3-363B-D924-D138-C310EB7CD346}"/>
              </a:ext>
            </a:extLst>
          </p:cNvPr>
          <p:cNvPicPr/>
          <p:nvPr/>
        </p:nvPicPr>
        <p:blipFill>
          <a:blip r:embed="rId2" cstate="print"/>
          <a:stretch>
            <a:fillRect/>
          </a:stretch>
        </p:blipFill>
        <p:spPr>
          <a:xfrm>
            <a:off x="5477986" y="1352550"/>
            <a:ext cx="6262052" cy="4152900"/>
          </a:xfrm>
          <a:prstGeom prst="rect">
            <a:avLst/>
          </a:prstGeom>
        </p:spPr>
      </p:pic>
    </p:spTree>
    <p:extLst>
      <p:ext uri="{BB962C8B-B14F-4D97-AF65-F5344CB8AC3E}">
        <p14:creationId xmlns:p14="http://schemas.microsoft.com/office/powerpoint/2010/main" val="785279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Bike rental histogram</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lstStyle/>
          <a:p>
            <a:r>
              <a:rPr lang="es-MX" dirty="0" err="1"/>
              <a:t>The</a:t>
            </a:r>
            <a:r>
              <a:rPr lang="es-MX" dirty="0"/>
              <a:t> </a:t>
            </a:r>
            <a:r>
              <a:rPr lang="es-MX" dirty="0" err="1"/>
              <a:t>histogram</a:t>
            </a:r>
            <a:r>
              <a:rPr lang="es-MX" dirty="0"/>
              <a:t> </a:t>
            </a:r>
            <a:r>
              <a:rPr lang="es-MX" dirty="0" err="1"/>
              <a:t>allows</a:t>
            </a:r>
            <a:r>
              <a:rPr lang="es-MX" dirty="0"/>
              <a:t> </a:t>
            </a:r>
            <a:r>
              <a:rPr lang="es-MX" dirty="0" err="1"/>
              <a:t>us</a:t>
            </a:r>
            <a:r>
              <a:rPr lang="es-MX" dirty="0"/>
              <a:t> </a:t>
            </a:r>
            <a:r>
              <a:rPr lang="es-MX" dirty="0" err="1"/>
              <a:t>to</a:t>
            </a:r>
            <a:r>
              <a:rPr lang="es-MX" dirty="0"/>
              <a:t> </a:t>
            </a:r>
            <a:r>
              <a:rPr lang="es-MX" dirty="0" err="1"/>
              <a:t>see</a:t>
            </a:r>
            <a:r>
              <a:rPr lang="es-MX" dirty="0"/>
              <a:t> </a:t>
            </a:r>
            <a:r>
              <a:rPr lang="es-MX" dirty="0" err="1"/>
              <a:t>that</a:t>
            </a:r>
            <a:r>
              <a:rPr lang="es-MX" dirty="0"/>
              <a:t> </a:t>
            </a:r>
            <a:r>
              <a:rPr lang="es-MX" dirty="0" err="1"/>
              <a:t>the</a:t>
            </a:r>
            <a:r>
              <a:rPr lang="es-MX" dirty="0"/>
              <a:t> </a:t>
            </a:r>
            <a:r>
              <a:rPr lang="es-MX" dirty="0" err="1"/>
              <a:t>distribution</a:t>
            </a:r>
            <a:r>
              <a:rPr lang="es-MX" dirty="0"/>
              <a:t> </a:t>
            </a:r>
            <a:r>
              <a:rPr lang="es-MX" dirty="0" err="1"/>
              <a:t>of</a:t>
            </a:r>
            <a:r>
              <a:rPr lang="es-MX" dirty="0"/>
              <a:t> </a:t>
            </a:r>
            <a:r>
              <a:rPr lang="es-MX" dirty="0" err="1"/>
              <a:t>the</a:t>
            </a:r>
            <a:r>
              <a:rPr lang="es-MX" dirty="0"/>
              <a:t> </a:t>
            </a:r>
            <a:r>
              <a:rPr lang="es-MX" dirty="0" err="1"/>
              <a:t>dataset</a:t>
            </a:r>
            <a:r>
              <a:rPr lang="es-MX" dirty="0"/>
              <a:t> </a:t>
            </a:r>
            <a:r>
              <a:rPr lang="es-MX" dirty="0" err="1"/>
              <a:t>is</a:t>
            </a:r>
            <a:r>
              <a:rPr lang="es-MX" dirty="0"/>
              <a:t> </a:t>
            </a:r>
            <a:r>
              <a:rPr lang="es-MX" dirty="0" err="1"/>
              <a:t>skewed</a:t>
            </a:r>
            <a:r>
              <a:rPr lang="es-MX" dirty="0"/>
              <a:t> </a:t>
            </a:r>
            <a:r>
              <a:rPr lang="es-MX" dirty="0" err="1"/>
              <a:t>to</a:t>
            </a:r>
            <a:r>
              <a:rPr lang="es-MX" dirty="0"/>
              <a:t> </a:t>
            </a:r>
            <a:r>
              <a:rPr lang="es-MX" dirty="0" err="1"/>
              <a:t>the</a:t>
            </a:r>
            <a:r>
              <a:rPr lang="es-MX" dirty="0"/>
              <a:t> </a:t>
            </a:r>
            <a:r>
              <a:rPr lang="es-MX" dirty="0" err="1"/>
              <a:t>left</a:t>
            </a:r>
            <a:r>
              <a:rPr lang="es-MX" dirty="0"/>
              <a:t>. </a:t>
            </a:r>
            <a:r>
              <a:rPr lang="es-MX" dirty="0" err="1"/>
              <a:t>We</a:t>
            </a:r>
            <a:r>
              <a:rPr lang="es-MX" dirty="0"/>
              <a:t> can </a:t>
            </a:r>
            <a:r>
              <a:rPr lang="es-MX" dirty="0" err="1"/>
              <a:t>also</a:t>
            </a:r>
            <a:r>
              <a:rPr lang="es-MX" dirty="0"/>
              <a:t> </a:t>
            </a:r>
            <a:r>
              <a:rPr lang="es-MX" dirty="0" err="1"/>
              <a:t>see</a:t>
            </a:r>
            <a:r>
              <a:rPr lang="es-MX" dirty="0"/>
              <a:t> </a:t>
            </a:r>
            <a:r>
              <a:rPr lang="es-MX" dirty="0" err="1"/>
              <a:t>that</a:t>
            </a:r>
            <a:r>
              <a:rPr lang="es-MX" dirty="0"/>
              <a:t> </a:t>
            </a:r>
            <a:r>
              <a:rPr lang="es-MX" dirty="0" err="1"/>
              <a:t>the</a:t>
            </a:r>
            <a:r>
              <a:rPr lang="es-MX" dirty="0"/>
              <a:t> </a:t>
            </a:r>
            <a:r>
              <a:rPr lang="es-MX" dirty="0" err="1"/>
              <a:t>most</a:t>
            </a:r>
            <a:r>
              <a:rPr lang="es-MX" dirty="0"/>
              <a:t> </a:t>
            </a:r>
            <a:r>
              <a:rPr lang="es-MX" dirty="0" err="1"/>
              <a:t>common</a:t>
            </a:r>
            <a:r>
              <a:rPr lang="es-MX" dirty="0"/>
              <a:t> </a:t>
            </a:r>
            <a:r>
              <a:rPr lang="es-MX" dirty="0" err="1"/>
              <a:t>count</a:t>
            </a:r>
            <a:r>
              <a:rPr lang="es-MX" dirty="0"/>
              <a:t> </a:t>
            </a:r>
            <a:r>
              <a:rPr lang="es-MX" dirty="0" err="1"/>
              <a:t>ranges</a:t>
            </a:r>
            <a:r>
              <a:rPr lang="es-MX" dirty="0"/>
              <a:t> </a:t>
            </a:r>
            <a:r>
              <a:rPr lang="es-MX" dirty="0" err="1"/>
              <a:t>between</a:t>
            </a:r>
            <a:r>
              <a:rPr lang="es-MX" dirty="0"/>
              <a:t> 0 and 1000 </a:t>
            </a:r>
            <a:r>
              <a:rPr lang="es-MX" dirty="0" err="1"/>
              <a:t>with</a:t>
            </a:r>
            <a:r>
              <a:rPr lang="es-MX" dirty="0"/>
              <a:t> </a:t>
            </a:r>
            <a:r>
              <a:rPr lang="es-MX" dirty="0" err="1"/>
              <a:t>the</a:t>
            </a:r>
            <a:r>
              <a:rPr lang="es-MX" dirty="0"/>
              <a:t> </a:t>
            </a:r>
            <a:r>
              <a:rPr lang="es-MX" dirty="0" err="1"/>
              <a:t>mode</a:t>
            </a:r>
            <a:r>
              <a:rPr lang="es-MX" dirty="0"/>
              <a:t> </a:t>
            </a:r>
            <a:r>
              <a:rPr lang="es-MX" dirty="0" err="1"/>
              <a:t>being</a:t>
            </a:r>
            <a:r>
              <a:rPr lang="es-MX" dirty="0"/>
              <a:t> 250. </a:t>
            </a:r>
            <a:r>
              <a:rPr lang="es-MX" dirty="0" err="1"/>
              <a:t>This</a:t>
            </a:r>
            <a:r>
              <a:rPr lang="es-MX" dirty="0"/>
              <a:t> </a:t>
            </a:r>
            <a:r>
              <a:rPr lang="es-MX" dirty="0" err="1"/>
              <a:t>is</a:t>
            </a:r>
            <a:r>
              <a:rPr lang="es-MX" dirty="0"/>
              <a:t> </a:t>
            </a:r>
            <a:r>
              <a:rPr lang="es-MX" dirty="0" err="1"/>
              <a:t>low</a:t>
            </a:r>
            <a:r>
              <a:rPr lang="es-MX" dirty="0"/>
              <a:t> as </a:t>
            </a:r>
            <a:r>
              <a:rPr lang="es-MX" dirty="0" err="1"/>
              <a:t>there</a:t>
            </a:r>
            <a:r>
              <a:rPr lang="es-MX" dirty="0"/>
              <a:t> are 20,000 </a:t>
            </a:r>
            <a:r>
              <a:rPr lang="es-MX" dirty="0" err="1"/>
              <a:t>available</a:t>
            </a:r>
            <a:r>
              <a:rPr lang="es-MX" dirty="0"/>
              <a:t> </a:t>
            </a:r>
            <a:r>
              <a:rPr lang="es-MX" dirty="0" err="1"/>
              <a:t>bikes</a:t>
            </a:r>
            <a:r>
              <a:rPr lang="es-MX" dirty="0"/>
              <a:t>, so </a:t>
            </a:r>
            <a:r>
              <a:rPr lang="es-MX" dirty="0" err="1"/>
              <a:t>the</a:t>
            </a:r>
            <a:r>
              <a:rPr lang="es-MX" dirty="0"/>
              <a:t> leasing </a:t>
            </a:r>
            <a:r>
              <a:rPr lang="es-MX" dirty="0" err="1"/>
              <a:t>could</a:t>
            </a:r>
            <a:r>
              <a:rPr lang="es-MX" dirty="0"/>
              <a:t> be </a:t>
            </a:r>
            <a:r>
              <a:rPr lang="es-MX" dirty="0" err="1"/>
              <a:t>upgraded</a:t>
            </a:r>
            <a:r>
              <a:rPr lang="es-MX" dirty="0"/>
              <a:t>.</a:t>
            </a:r>
            <a:endParaRPr lang="en-US" dirty="0"/>
          </a:p>
        </p:txBody>
      </p:sp>
      <p:sp>
        <p:nvSpPr>
          <p:cNvPr id="5" name="Slide Number Placeholder 4">
            <a:extLst>
              <a:ext uri="{FF2B5EF4-FFF2-40B4-BE49-F238E27FC236}">
                <a16:creationId xmlns:a16="http://schemas.microsoft.com/office/drawing/2014/main" id="{EEB9A576-7B32-774A-A15A-0925AFF04C85}"/>
              </a:ext>
            </a:extLst>
          </p:cNvPr>
          <p:cNvSpPr>
            <a:spLocks noGrp="1"/>
          </p:cNvSpPr>
          <p:nvPr>
            <p:ph type="sldNum" sz="quarter" idx="4"/>
          </p:nvPr>
        </p:nvSpPr>
        <p:spPr/>
        <p:txBody>
          <a:bodyPr/>
          <a:lstStyle/>
          <a:p>
            <a:fld id="{5075537C-CA84-1446-933C-8E9D027F9201}" type="slidenum">
              <a:rPr lang="en-US" smtClean="0"/>
              <a:t>24</a:t>
            </a:fld>
            <a:endParaRPr lang="en-US"/>
          </a:p>
        </p:txBody>
      </p:sp>
      <p:sp>
        <p:nvSpPr>
          <p:cNvPr id="7" name="AutoShape 2">
            <a:extLst>
              <a:ext uri="{FF2B5EF4-FFF2-40B4-BE49-F238E27FC236}">
                <a16:creationId xmlns:a16="http://schemas.microsoft.com/office/drawing/2014/main" id="{8784D821-06CF-FB96-07B8-28017D4DEC1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AutoShape 4">
            <a:extLst>
              <a:ext uri="{FF2B5EF4-FFF2-40B4-BE49-F238E27FC236}">
                <a16:creationId xmlns:a16="http://schemas.microsoft.com/office/drawing/2014/main" id="{D34310EB-E988-8065-AC64-8C48C982898F}"/>
              </a:ext>
            </a:extLst>
          </p:cNvPr>
          <p:cNvSpPr>
            <a:spLocks noChangeAspect="1" noChangeArrowheads="1"/>
          </p:cNvSpPr>
          <p:nvPr/>
        </p:nvSpPr>
        <p:spPr bwMode="auto">
          <a:xfrm>
            <a:off x="9174480" y="1752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 name="Imagen 9">
            <a:extLst>
              <a:ext uri="{FF2B5EF4-FFF2-40B4-BE49-F238E27FC236}">
                <a16:creationId xmlns:a16="http://schemas.microsoft.com/office/drawing/2014/main" id="{79260D0B-C1AE-26EC-FAA2-DA57EF556452}"/>
              </a:ext>
            </a:extLst>
          </p:cNvPr>
          <p:cNvPicPr>
            <a:picLocks noChangeAspect="1"/>
          </p:cNvPicPr>
          <p:nvPr/>
        </p:nvPicPr>
        <p:blipFill>
          <a:blip r:embed="rId2"/>
          <a:stretch>
            <a:fillRect/>
          </a:stretch>
        </p:blipFill>
        <p:spPr>
          <a:xfrm>
            <a:off x="6096000" y="1706731"/>
            <a:ext cx="4854361" cy="3444538"/>
          </a:xfrm>
          <a:prstGeom prst="rect">
            <a:avLst/>
          </a:prstGeom>
        </p:spPr>
      </p:pic>
    </p:spTree>
    <p:extLst>
      <p:ext uri="{BB962C8B-B14F-4D97-AF65-F5344CB8AC3E}">
        <p14:creationId xmlns:p14="http://schemas.microsoft.com/office/powerpoint/2010/main" val="463645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a:bodyPr>
          <a:lstStyle/>
          <a:p>
            <a:r>
              <a:rPr lang="en-CA" sz="3600" b="1" dirty="0"/>
              <a:t>Daily total rainfall and snowfall</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lstStyle/>
          <a:p>
            <a:endParaRPr lang="en-US" dirty="0"/>
          </a:p>
          <a:p>
            <a:pPr marL="12700" marR="5080" algn="just">
              <a:lnSpc>
                <a:spcPct val="81300"/>
              </a:lnSpc>
              <a:spcBef>
                <a:spcPts val="409"/>
              </a:spcBef>
            </a:pPr>
            <a:r>
              <a:rPr lang="en-US" sz="1600" spc="5" dirty="0">
                <a:latin typeface="Calibri"/>
                <a:cs typeface="Calibri"/>
              </a:rPr>
              <a:t>This</a:t>
            </a:r>
            <a:r>
              <a:rPr lang="en-US" sz="1600" spc="10" dirty="0">
                <a:latin typeface="Calibri"/>
                <a:cs typeface="Calibri"/>
              </a:rPr>
              <a:t> </a:t>
            </a:r>
            <a:r>
              <a:rPr lang="en-US" sz="1600" spc="5" dirty="0">
                <a:latin typeface="Calibri"/>
                <a:cs typeface="Calibri"/>
              </a:rPr>
              <a:t>bar</a:t>
            </a:r>
            <a:r>
              <a:rPr lang="en-US" sz="1600" spc="10" dirty="0">
                <a:latin typeface="Calibri"/>
                <a:cs typeface="Calibri"/>
              </a:rPr>
              <a:t> </a:t>
            </a:r>
            <a:r>
              <a:rPr lang="en-US" sz="1600" dirty="0">
                <a:latin typeface="Calibri"/>
                <a:cs typeface="Calibri"/>
              </a:rPr>
              <a:t>chart</a:t>
            </a:r>
            <a:r>
              <a:rPr lang="en-US" sz="1600" spc="5" dirty="0">
                <a:latin typeface="Calibri"/>
                <a:cs typeface="Calibri"/>
              </a:rPr>
              <a:t> shows</a:t>
            </a:r>
            <a:r>
              <a:rPr lang="en-US" sz="1600" spc="10" dirty="0">
                <a:latin typeface="Calibri"/>
                <a:cs typeface="Calibri"/>
              </a:rPr>
              <a:t> </a:t>
            </a:r>
            <a:r>
              <a:rPr lang="en-US" sz="1600" spc="5" dirty="0">
                <a:latin typeface="Calibri"/>
                <a:cs typeface="Calibri"/>
              </a:rPr>
              <a:t>that</a:t>
            </a:r>
            <a:r>
              <a:rPr lang="en-US" sz="1600" spc="10" dirty="0">
                <a:latin typeface="Calibri"/>
                <a:cs typeface="Calibri"/>
              </a:rPr>
              <a:t> </a:t>
            </a:r>
            <a:r>
              <a:rPr lang="en-US" sz="1600" spc="5" dirty="0">
                <a:latin typeface="Calibri"/>
                <a:cs typeface="Calibri"/>
              </a:rPr>
              <a:t>peak</a:t>
            </a:r>
            <a:r>
              <a:rPr lang="en-US" sz="1600" spc="10" dirty="0">
                <a:latin typeface="Calibri"/>
                <a:cs typeface="Calibri"/>
              </a:rPr>
              <a:t> </a:t>
            </a:r>
            <a:r>
              <a:rPr lang="en-US" sz="1600" spc="-5" dirty="0">
                <a:latin typeface="Calibri"/>
                <a:cs typeface="Calibri"/>
              </a:rPr>
              <a:t>rainfall </a:t>
            </a:r>
            <a:r>
              <a:rPr lang="en-US" sz="1600" dirty="0">
                <a:latin typeface="Calibri"/>
                <a:cs typeface="Calibri"/>
              </a:rPr>
              <a:t> </a:t>
            </a:r>
            <a:r>
              <a:rPr lang="en-US" sz="1600" spc="5" dirty="0">
                <a:latin typeface="Calibri"/>
                <a:cs typeface="Calibri"/>
              </a:rPr>
              <a:t>occurs </a:t>
            </a:r>
            <a:r>
              <a:rPr lang="en-US" sz="1600" dirty="0">
                <a:latin typeface="Calibri"/>
                <a:cs typeface="Calibri"/>
              </a:rPr>
              <a:t>around </a:t>
            </a:r>
            <a:r>
              <a:rPr lang="en-US" sz="1600" spc="5" dirty="0">
                <a:latin typeface="Calibri"/>
                <a:cs typeface="Calibri"/>
              </a:rPr>
              <a:t>September with </a:t>
            </a:r>
            <a:r>
              <a:rPr lang="en-US" sz="1600" spc="-5" dirty="0">
                <a:latin typeface="Calibri"/>
                <a:cs typeface="Calibri"/>
              </a:rPr>
              <a:t>little </a:t>
            </a:r>
            <a:r>
              <a:rPr lang="en-US" sz="1600" dirty="0">
                <a:latin typeface="Calibri"/>
                <a:cs typeface="Calibri"/>
              </a:rPr>
              <a:t>or </a:t>
            </a:r>
            <a:r>
              <a:rPr lang="en-US" sz="1600" spc="15" dirty="0">
                <a:latin typeface="Calibri"/>
                <a:cs typeface="Calibri"/>
              </a:rPr>
              <a:t>no </a:t>
            </a:r>
            <a:r>
              <a:rPr lang="en-US" sz="1600" spc="20" dirty="0">
                <a:latin typeface="Calibri"/>
                <a:cs typeface="Calibri"/>
              </a:rPr>
              <a:t> </a:t>
            </a:r>
            <a:r>
              <a:rPr lang="en-US" sz="1600" spc="-5" dirty="0">
                <a:latin typeface="Calibri"/>
                <a:cs typeface="Calibri"/>
              </a:rPr>
              <a:t>rainfall </a:t>
            </a:r>
            <a:r>
              <a:rPr lang="en-US" sz="1600" spc="5" dirty="0">
                <a:latin typeface="Calibri"/>
                <a:cs typeface="Calibri"/>
              </a:rPr>
              <a:t>during </a:t>
            </a:r>
            <a:r>
              <a:rPr lang="en-US" sz="1600" dirty="0">
                <a:latin typeface="Calibri"/>
                <a:cs typeface="Calibri"/>
              </a:rPr>
              <a:t>the </a:t>
            </a:r>
            <a:r>
              <a:rPr lang="en-US" sz="1600" spc="5" dirty="0">
                <a:latin typeface="Calibri"/>
                <a:cs typeface="Calibri"/>
              </a:rPr>
              <a:t>months of </a:t>
            </a:r>
            <a:r>
              <a:rPr lang="en-US" sz="1600" dirty="0">
                <a:latin typeface="Calibri"/>
                <a:cs typeface="Calibri"/>
              </a:rPr>
              <a:t>winter </a:t>
            </a:r>
            <a:r>
              <a:rPr lang="en-US" sz="1600" spc="-10" dirty="0">
                <a:latin typeface="Calibri"/>
                <a:cs typeface="Calibri"/>
              </a:rPr>
              <a:t>like </a:t>
            </a:r>
            <a:r>
              <a:rPr lang="en-US" sz="1600" spc="-5" dirty="0">
                <a:latin typeface="Calibri"/>
                <a:cs typeface="Calibri"/>
              </a:rPr>
              <a:t> </a:t>
            </a:r>
            <a:r>
              <a:rPr lang="en-US" sz="1600" spc="10" dirty="0">
                <a:latin typeface="Calibri"/>
                <a:cs typeface="Calibri"/>
              </a:rPr>
              <a:t>December</a:t>
            </a:r>
            <a:r>
              <a:rPr lang="en-US" sz="1600" spc="-10" dirty="0">
                <a:latin typeface="Calibri"/>
                <a:cs typeface="Calibri"/>
              </a:rPr>
              <a:t> </a:t>
            </a:r>
            <a:r>
              <a:rPr lang="en-US" sz="1600" spc="10" dirty="0">
                <a:latin typeface="Calibri"/>
                <a:cs typeface="Calibri"/>
              </a:rPr>
              <a:t>and</a:t>
            </a:r>
            <a:r>
              <a:rPr lang="en-US" sz="1600" spc="-15" dirty="0">
                <a:latin typeface="Calibri"/>
                <a:cs typeface="Calibri"/>
              </a:rPr>
              <a:t> </a:t>
            </a:r>
            <a:r>
              <a:rPr lang="en-US" sz="1600" spc="-5" dirty="0">
                <a:latin typeface="Calibri"/>
                <a:cs typeface="Calibri"/>
              </a:rPr>
              <a:t>January.</a:t>
            </a:r>
            <a:endParaRPr lang="en-US" sz="1600" dirty="0">
              <a:latin typeface="Calibri"/>
              <a:cs typeface="Calibri"/>
            </a:endParaRPr>
          </a:p>
          <a:p>
            <a:endParaRPr lang="en-US" dirty="0"/>
          </a:p>
          <a:p>
            <a:endParaRPr lang="en-US" dirty="0"/>
          </a:p>
          <a:p>
            <a:endParaRPr lang="en-US" dirty="0"/>
          </a:p>
          <a:p>
            <a:pPr marL="12700" marR="5080" algn="just">
              <a:lnSpc>
                <a:spcPct val="81300"/>
              </a:lnSpc>
              <a:spcBef>
                <a:spcPts val="409"/>
              </a:spcBef>
            </a:pPr>
            <a:r>
              <a:rPr lang="en-US" sz="1600" spc="5" dirty="0">
                <a:latin typeface="Calibri"/>
                <a:cs typeface="Calibri"/>
              </a:rPr>
              <a:t>This</a:t>
            </a:r>
            <a:r>
              <a:rPr lang="en-US" sz="1600" spc="305" dirty="0">
                <a:latin typeface="Calibri"/>
                <a:cs typeface="Calibri"/>
              </a:rPr>
              <a:t> </a:t>
            </a:r>
            <a:r>
              <a:rPr lang="en-US" sz="1600" dirty="0">
                <a:latin typeface="Calibri"/>
                <a:cs typeface="Calibri"/>
              </a:rPr>
              <a:t>bar</a:t>
            </a:r>
            <a:r>
              <a:rPr lang="en-US" sz="1600" spc="5" dirty="0">
                <a:latin typeface="Calibri"/>
                <a:cs typeface="Calibri"/>
              </a:rPr>
              <a:t> chart</a:t>
            </a:r>
            <a:r>
              <a:rPr lang="en-US" sz="1600" spc="305" dirty="0">
                <a:latin typeface="Calibri"/>
                <a:cs typeface="Calibri"/>
              </a:rPr>
              <a:t> </a:t>
            </a:r>
            <a:r>
              <a:rPr lang="en-US" sz="1600" spc="5" dirty="0">
                <a:latin typeface="Calibri"/>
                <a:cs typeface="Calibri"/>
              </a:rPr>
              <a:t>shows</a:t>
            </a:r>
            <a:r>
              <a:rPr lang="en-US" sz="1600" spc="305" dirty="0">
                <a:latin typeface="Calibri"/>
                <a:cs typeface="Calibri"/>
              </a:rPr>
              <a:t> </a:t>
            </a:r>
            <a:r>
              <a:rPr lang="en-US" sz="1600" dirty="0">
                <a:latin typeface="Calibri"/>
                <a:cs typeface="Calibri"/>
              </a:rPr>
              <a:t>snowfall</a:t>
            </a:r>
            <a:r>
              <a:rPr lang="en-US" sz="1600" spc="5" dirty="0">
                <a:latin typeface="Calibri"/>
                <a:cs typeface="Calibri"/>
              </a:rPr>
              <a:t> only </a:t>
            </a:r>
            <a:r>
              <a:rPr lang="en-US" sz="1600" spc="-280" dirty="0">
                <a:latin typeface="Calibri"/>
                <a:cs typeface="Calibri"/>
              </a:rPr>
              <a:t> </a:t>
            </a:r>
            <a:r>
              <a:rPr lang="en-US" sz="1600" spc="5" dirty="0">
                <a:latin typeface="Calibri"/>
                <a:cs typeface="Calibri"/>
              </a:rPr>
              <a:t>occurs</a:t>
            </a:r>
            <a:r>
              <a:rPr lang="en-US" sz="1600" spc="10" dirty="0">
                <a:latin typeface="Calibri"/>
                <a:cs typeface="Calibri"/>
              </a:rPr>
              <a:t> </a:t>
            </a:r>
            <a:r>
              <a:rPr lang="en-US" sz="1600" dirty="0">
                <a:latin typeface="Calibri"/>
                <a:cs typeface="Calibri"/>
              </a:rPr>
              <a:t>during</a:t>
            </a:r>
            <a:r>
              <a:rPr lang="en-US" sz="1600" spc="5" dirty="0">
                <a:latin typeface="Calibri"/>
                <a:cs typeface="Calibri"/>
              </a:rPr>
              <a:t> </a:t>
            </a:r>
            <a:r>
              <a:rPr lang="en-US" sz="1600" dirty="0">
                <a:latin typeface="Calibri"/>
                <a:cs typeface="Calibri"/>
              </a:rPr>
              <a:t>winter</a:t>
            </a:r>
            <a:r>
              <a:rPr lang="en-US" sz="1600" spc="295" dirty="0">
                <a:latin typeface="Calibri"/>
                <a:cs typeface="Calibri"/>
              </a:rPr>
              <a:t> </a:t>
            </a:r>
            <a:r>
              <a:rPr lang="en-US" sz="1600" spc="5" dirty="0">
                <a:latin typeface="Calibri"/>
                <a:cs typeface="Calibri"/>
              </a:rPr>
              <a:t>between </a:t>
            </a:r>
            <a:r>
              <a:rPr lang="en-US" sz="1600" spc="-280" dirty="0">
                <a:latin typeface="Calibri"/>
                <a:cs typeface="Calibri"/>
              </a:rPr>
              <a:t> </a:t>
            </a:r>
            <a:r>
              <a:rPr lang="en-US" sz="1600" spc="10" dirty="0">
                <a:latin typeface="Calibri"/>
                <a:cs typeface="Calibri"/>
              </a:rPr>
              <a:t>December</a:t>
            </a:r>
            <a:r>
              <a:rPr lang="en-US" sz="1600" spc="15" dirty="0">
                <a:latin typeface="Calibri"/>
                <a:cs typeface="Calibri"/>
              </a:rPr>
              <a:t> </a:t>
            </a:r>
            <a:r>
              <a:rPr lang="en-US" sz="1600" spc="5" dirty="0">
                <a:latin typeface="Calibri"/>
                <a:cs typeface="Calibri"/>
              </a:rPr>
              <a:t>and</a:t>
            </a:r>
            <a:r>
              <a:rPr lang="en-US" sz="1600" spc="10" dirty="0">
                <a:latin typeface="Calibri"/>
                <a:cs typeface="Calibri"/>
              </a:rPr>
              <a:t> </a:t>
            </a:r>
            <a:r>
              <a:rPr lang="en-US" sz="1600" spc="5" dirty="0">
                <a:latin typeface="Calibri"/>
                <a:cs typeface="Calibri"/>
              </a:rPr>
              <a:t>January</a:t>
            </a:r>
            <a:r>
              <a:rPr lang="en-US" sz="1600" spc="10" dirty="0">
                <a:latin typeface="Calibri"/>
                <a:cs typeface="Calibri"/>
              </a:rPr>
              <a:t> </a:t>
            </a:r>
            <a:r>
              <a:rPr lang="en-US" sz="1600" spc="5" dirty="0">
                <a:latin typeface="Calibri"/>
                <a:cs typeface="Calibri"/>
              </a:rPr>
              <a:t>and</a:t>
            </a:r>
            <a:r>
              <a:rPr lang="en-US" sz="1600" spc="10" dirty="0">
                <a:latin typeface="Calibri"/>
                <a:cs typeface="Calibri"/>
              </a:rPr>
              <a:t> </a:t>
            </a:r>
            <a:r>
              <a:rPr lang="en-US" sz="1600" dirty="0">
                <a:latin typeface="Calibri"/>
                <a:cs typeface="Calibri"/>
              </a:rPr>
              <a:t>ends</a:t>
            </a:r>
            <a:r>
              <a:rPr lang="en-US" sz="1600" spc="5" dirty="0">
                <a:latin typeface="Calibri"/>
                <a:cs typeface="Calibri"/>
              </a:rPr>
              <a:t> </a:t>
            </a:r>
            <a:r>
              <a:rPr lang="en-US" sz="1600" dirty="0">
                <a:latin typeface="Calibri"/>
                <a:cs typeface="Calibri"/>
              </a:rPr>
              <a:t>in </a:t>
            </a:r>
            <a:r>
              <a:rPr lang="en-US" sz="1600" spc="5" dirty="0">
                <a:latin typeface="Calibri"/>
                <a:cs typeface="Calibri"/>
              </a:rPr>
              <a:t> </a:t>
            </a:r>
            <a:r>
              <a:rPr lang="en-US" sz="1600" dirty="0">
                <a:latin typeface="Calibri"/>
                <a:cs typeface="Calibri"/>
              </a:rPr>
              <a:t>March.</a:t>
            </a:r>
          </a:p>
        </p:txBody>
      </p:sp>
      <p:sp>
        <p:nvSpPr>
          <p:cNvPr id="5" name="Slide Number Placeholder 4">
            <a:extLst>
              <a:ext uri="{FF2B5EF4-FFF2-40B4-BE49-F238E27FC236}">
                <a16:creationId xmlns:a16="http://schemas.microsoft.com/office/drawing/2014/main" id="{E192F682-CCE1-1241-BB0B-AED9A0563473}"/>
              </a:ext>
            </a:extLst>
          </p:cNvPr>
          <p:cNvSpPr>
            <a:spLocks noGrp="1"/>
          </p:cNvSpPr>
          <p:nvPr>
            <p:ph type="sldNum" sz="quarter" idx="4"/>
          </p:nvPr>
        </p:nvSpPr>
        <p:spPr/>
        <p:txBody>
          <a:bodyPr/>
          <a:lstStyle/>
          <a:p>
            <a:fld id="{5075537C-CA84-1446-933C-8E9D027F9201}" type="slidenum">
              <a:rPr lang="en-US" smtClean="0"/>
              <a:t>25</a:t>
            </a:fld>
            <a:endParaRPr lang="en-US"/>
          </a:p>
        </p:txBody>
      </p:sp>
      <p:pic>
        <p:nvPicPr>
          <p:cNvPr id="4" name="object 3">
            <a:extLst>
              <a:ext uri="{FF2B5EF4-FFF2-40B4-BE49-F238E27FC236}">
                <a16:creationId xmlns:a16="http://schemas.microsoft.com/office/drawing/2014/main" id="{97BF9798-102A-1C93-875D-67710F49BA4A}"/>
              </a:ext>
            </a:extLst>
          </p:cNvPr>
          <p:cNvPicPr/>
          <p:nvPr/>
        </p:nvPicPr>
        <p:blipFill>
          <a:blip r:embed="rId2" cstate="print"/>
          <a:stretch>
            <a:fillRect/>
          </a:stretch>
        </p:blipFill>
        <p:spPr>
          <a:xfrm>
            <a:off x="5599906" y="934973"/>
            <a:ext cx="6018212" cy="4988053"/>
          </a:xfrm>
          <a:prstGeom prst="rect">
            <a:avLst/>
          </a:prstGeom>
        </p:spPr>
      </p:pic>
    </p:spTree>
    <p:extLst>
      <p:ext uri="{BB962C8B-B14F-4D97-AF65-F5344CB8AC3E}">
        <p14:creationId xmlns:p14="http://schemas.microsoft.com/office/powerpoint/2010/main" val="82049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Predictive analysis</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4"/>
          </p:nvPr>
        </p:nvSpPr>
        <p:spPr/>
        <p:txBody>
          <a:bodyPr/>
          <a:lstStyle/>
          <a:p>
            <a:fld id="{5075537C-CA84-1446-933C-8E9D027F9201}" type="slidenum">
              <a:rPr lang="en-US" smtClean="0"/>
              <a:t>26</a:t>
            </a:fld>
            <a:endParaRPr lang="en-US"/>
          </a:p>
        </p:txBody>
      </p:sp>
    </p:spTree>
    <p:extLst>
      <p:ext uri="{BB962C8B-B14F-4D97-AF65-F5344CB8AC3E}">
        <p14:creationId xmlns:p14="http://schemas.microsoft.com/office/powerpoint/2010/main" val="1290394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a:normAutofit/>
          </a:bodyPr>
          <a:lstStyle/>
          <a:p>
            <a:r>
              <a:rPr lang="en-US" dirty="0"/>
              <a:t>Ranked coefficients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p:txBody>
          <a:bodyPr>
            <a:normAutofit/>
          </a:bodyPr>
          <a:lstStyle/>
          <a:p>
            <a:pPr marL="12700" marR="5080" algn="just">
              <a:lnSpc>
                <a:spcPct val="91400"/>
              </a:lnSpc>
              <a:spcBef>
                <a:spcPts val="254"/>
              </a:spcBef>
            </a:pPr>
            <a:r>
              <a:rPr lang="en-US" sz="1600" dirty="0">
                <a:latin typeface="Calibri"/>
                <a:cs typeface="Calibri"/>
              </a:rPr>
              <a:t>According to </a:t>
            </a:r>
            <a:r>
              <a:rPr lang="en-US" sz="1600" spc="5" dirty="0">
                <a:latin typeface="Calibri"/>
                <a:cs typeface="Calibri"/>
              </a:rPr>
              <a:t>the bar chart </a:t>
            </a:r>
            <a:r>
              <a:rPr lang="en-US" sz="1600" spc="10" dirty="0">
                <a:latin typeface="Calibri"/>
                <a:cs typeface="Calibri"/>
              </a:rPr>
              <a:t>on </a:t>
            </a:r>
            <a:r>
              <a:rPr lang="en-US" sz="1600" spc="5" dirty="0">
                <a:latin typeface="Calibri"/>
                <a:cs typeface="Calibri"/>
              </a:rPr>
              <a:t>the </a:t>
            </a:r>
            <a:r>
              <a:rPr lang="en-US" sz="1600" dirty="0">
                <a:latin typeface="Calibri"/>
                <a:cs typeface="Calibri"/>
              </a:rPr>
              <a:t>right, </a:t>
            </a:r>
            <a:r>
              <a:rPr lang="en-US" sz="1600" spc="5" dirty="0">
                <a:latin typeface="Calibri"/>
                <a:cs typeface="Calibri"/>
              </a:rPr>
              <a:t>the </a:t>
            </a:r>
            <a:r>
              <a:rPr lang="en-US" sz="1600" spc="-280" dirty="0">
                <a:latin typeface="Calibri"/>
                <a:cs typeface="Calibri"/>
              </a:rPr>
              <a:t> </a:t>
            </a:r>
            <a:r>
              <a:rPr lang="en-US" sz="1600" dirty="0">
                <a:latin typeface="Calibri"/>
                <a:cs typeface="Calibri"/>
              </a:rPr>
              <a:t>top</a:t>
            </a:r>
            <a:r>
              <a:rPr lang="en-US" sz="1600" spc="5" dirty="0">
                <a:latin typeface="Calibri"/>
                <a:cs typeface="Calibri"/>
              </a:rPr>
              <a:t> </a:t>
            </a:r>
            <a:r>
              <a:rPr lang="en-US" sz="1600" dirty="0">
                <a:latin typeface="Calibri"/>
                <a:cs typeface="Calibri"/>
              </a:rPr>
              <a:t>weather-related</a:t>
            </a:r>
            <a:r>
              <a:rPr lang="en-US" sz="1600" spc="5" dirty="0">
                <a:latin typeface="Calibri"/>
                <a:cs typeface="Calibri"/>
              </a:rPr>
              <a:t> </a:t>
            </a:r>
            <a:r>
              <a:rPr lang="en-US" sz="1600" dirty="0">
                <a:latin typeface="Calibri"/>
                <a:cs typeface="Calibri"/>
              </a:rPr>
              <a:t>variables</a:t>
            </a:r>
            <a:r>
              <a:rPr lang="en-US" sz="1600" spc="5" dirty="0">
                <a:latin typeface="Calibri"/>
                <a:cs typeface="Calibri"/>
              </a:rPr>
              <a:t> with</a:t>
            </a:r>
            <a:r>
              <a:rPr lang="en-US" sz="1600" spc="305" dirty="0">
                <a:latin typeface="Calibri"/>
                <a:cs typeface="Calibri"/>
              </a:rPr>
              <a:t> </a:t>
            </a:r>
            <a:r>
              <a:rPr lang="en-US" sz="1600" spc="5" dirty="0">
                <a:latin typeface="Calibri"/>
                <a:cs typeface="Calibri"/>
              </a:rPr>
              <a:t>the </a:t>
            </a:r>
            <a:r>
              <a:rPr lang="en-US" sz="1600" spc="-280" dirty="0">
                <a:latin typeface="Calibri"/>
                <a:cs typeface="Calibri"/>
              </a:rPr>
              <a:t> </a:t>
            </a:r>
            <a:r>
              <a:rPr lang="en-US" sz="1600" dirty="0">
                <a:latin typeface="Calibri"/>
                <a:cs typeface="Calibri"/>
              </a:rPr>
              <a:t>highest coefficients</a:t>
            </a:r>
            <a:r>
              <a:rPr lang="en-US" sz="1600" spc="5" dirty="0">
                <a:latin typeface="Calibri"/>
                <a:cs typeface="Calibri"/>
              </a:rPr>
              <a:t> </a:t>
            </a:r>
            <a:r>
              <a:rPr lang="en-US" sz="1600" dirty="0">
                <a:latin typeface="Calibri"/>
                <a:cs typeface="Calibri"/>
              </a:rPr>
              <a:t>are</a:t>
            </a:r>
            <a:r>
              <a:rPr lang="en-US" sz="1600" spc="5" dirty="0">
                <a:latin typeface="Calibri"/>
                <a:cs typeface="Calibri"/>
              </a:rPr>
              <a:t> </a:t>
            </a:r>
            <a:r>
              <a:rPr lang="en-US" sz="1600" spc="-5" dirty="0">
                <a:latin typeface="Calibri"/>
                <a:cs typeface="Calibri"/>
              </a:rPr>
              <a:t>rainfall,</a:t>
            </a:r>
            <a:r>
              <a:rPr lang="en-US" sz="1600" dirty="0">
                <a:latin typeface="Calibri"/>
                <a:cs typeface="Calibri"/>
              </a:rPr>
              <a:t> </a:t>
            </a:r>
            <a:r>
              <a:rPr lang="en-US" sz="1600" spc="-10" dirty="0">
                <a:latin typeface="Calibri"/>
                <a:cs typeface="Calibri"/>
              </a:rPr>
              <a:t>humidity, </a:t>
            </a:r>
            <a:r>
              <a:rPr lang="en-US" sz="1600" spc="-5" dirty="0">
                <a:latin typeface="Calibri"/>
                <a:cs typeface="Calibri"/>
              </a:rPr>
              <a:t> </a:t>
            </a:r>
            <a:r>
              <a:rPr lang="en-US" sz="1600" spc="10" dirty="0">
                <a:latin typeface="Calibri"/>
                <a:cs typeface="Calibri"/>
              </a:rPr>
              <a:t>and</a:t>
            </a:r>
            <a:r>
              <a:rPr lang="en-US" sz="1600" spc="15" dirty="0">
                <a:latin typeface="Calibri"/>
                <a:cs typeface="Calibri"/>
              </a:rPr>
              <a:t> </a:t>
            </a:r>
            <a:r>
              <a:rPr lang="en-US" sz="1600" dirty="0">
                <a:latin typeface="Calibri"/>
                <a:cs typeface="Calibri"/>
              </a:rPr>
              <a:t>temperature.</a:t>
            </a:r>
            <a:r>
              <a:rPr lang="en-US" sz="1600" spc="5" dirty="0">
                <a:latin typeface="Calibri"/>
                <a:cs typeface="Calibri"/>
              </a:rPr>
              <a:t> Another</a:t>
            </a:r>
            <a:r>
              <a:rPr lang="en-US" sz="1600" spc="10" dirty="0">
                <a:latin typeface="Calibri"/>
                <a:cs typeface="Calibri"/>
              </a:rPr>
              <a:t> </a:t>
            </a:r>
            <a:r>
              <a:rPr lang="en-US" sz="1600" dirty="0">
                <a:latin typeface="Calibri"/>
                <a:cs typeface="Calibri"/>
              </a:rPr>
              <a:t>significant </a:t>
            </a:r>
            <a:r>
              <a:rPr lang="en-US" sz="1600" spc="5" dirty="0">
                <a:latin typeface="Calibri"/>
                <a:cs typeface="Calibri"/>
              </a:rPr>
              <a:t> </a:t>
            </a:r>
            <a:r>
              <a:rPr lang="en-US" sz="1600" dirty="0">
                <a:latin typeface="Calibri"/>
                <a:cs typeface="Calibri"/>
              </a:rPr>
              <a:t>variable </a:t>
            </a:r>
            <a:r>
              <a:rPr lang="en-US" sz="1600" spc="5" dirty="0">
                <a:latin typeface="Calibri"/>
                <a:cs typeface="Calibri"/>
              </a:rPr>
              <a:t>is the hour, which has a </a:t>
            </a:r>
            <a:r>
              <a:rPr lang="en-US" sz="1600" spc="10" dirty="0">
                <a:latin typeface="Calibri"/>
                <a:cs typeface="Calibri"/>
              </a:rPr>
              <a:t> </a:t>
            </a:r>
            <a:r>
              <a:rPr lang="en-US" sz="1600" dirty="0">
                <a:latin typeface="Calibri"/>
                <a:cs typeface="Calibri"/>
              </a:rPr>
              <a:t>large</a:t>
            </a:r>
            <a:r>
              <a:rPr lang="en-US" sz="1600" spc="5" dirty="0">
                <a:latin typeface="Calibri"/>
                <a:cs typeface="Calibri"/>
              </a:rPr>
              <a:t> magnitude</a:t>
            </a:r>
            <a:r>
              <a:rPr lang="en-US" sz="1600" spc="305" dirty="0">
                <a:latin typeface="Calibri"/>
                <a:cs typeface="Calibri"/>
              </a:rPr>
              <a:t> </a:t>
            </a:r>
            <a:r>
              <a:rPr lang="en-US" sz="1600" spc="10" dirty="0">
                <a:latin typeface="Calibri"/>
                <a:cs typeface="Calibri"/>
              </a:rPr>
              <a:t>as</a:t>
            </a:r>
            <a:r>
              <a:rPr lang="en-US" sz="1600" spc="15" dirty="0">
                <a:latin typeface="Calibri"/>
                <a:cs typeface="Calibri"/>
              </a:rPr>
              <a:t> </a:t>
            </a:r>
            <a:r>
              <a:rPr lang="en-US" sz="1600" dirty="0">
                <a:latin typeface="Calibri"/>
                <a:cs typeface="Calibri"/>
              </a:rPr>
              <a:t>well.</a:t>
            </a:r>
            <a:r>
              <a:rPr lang="en-US" sz="1600" spc="5" dirty="0">
                <a:latin typeface="Calibri"/>
                <a:cs typeface="Calibri"/>
              </a:rPr>
              <a:t> </a:t>
            </a:r>
            <a:r>
              <a:rPr lang="en-US" sz="1600" spc="-10" dirty="0">
                <a:latin typeface="Calibri"/>
                <a:cs typeface="Calibri"/>
              </a:rPr>
              <a:t>However,</a:t>
            </a:r>
            <a:r>
              <a:rPr lang="en-US" sz="1600" spc="-5" dirty="0">
                <a:latin typeface="Calibri"/>
                <a:cs typeface="Calibri"/>
              </a:rPr>
              <a:t> </a:t>
            </a:r>
            <a:r>
              <a:rPr lang="en-US" sz="1600" spc="5" dirty="0">
                <a:latin typeface="Calibri"/>
                <a:cs typeface="Calibri"/>
              </a:rPr>
              <a:t>it </a:t>
            </a:r>
            <a:r>
              <a:rPr lang="en-US" sz="1600" spc="10" dirty="0">
                <a:latin typeface="Calibri"/>
                <a:cs typeface="Calibri"/>
              </a:rPr>
              <a:t> </a:t>
            </a:r>
            <a:r>
              <a:rPr lang="en-US" sz="1600" spc="5" dirty="0">
                <a:latin typeface="Calibri"/>
                <a:cs typeface="Calibri"/>
              </a:rPr>
              <a:t>should </a:t>
            </a:r>
            <a:r>
              <a:rPr lang="en-US" sz="1600" spc="10" dirty="0">
                <a:latin typeface="Calibri"/>
                <a:cs typeface="Calibri"/>
              </a:rPr>
              <a:t>be </a:t>
            </a:r>
            <a:r>
              <a:rPr lang="en-US" sz="1600" dirty="0">
                <a:latin typeface="Calibri"/>
                <a:cs typeface="Calibri"/>
              </a:rPr>
              <a:t>emphasized that </a:t>
            </a:r>
            <a:r>
              <a:rPr lang="en-US" sz="1600" spc="-5" dirty="0">
                <a:latin typeface="Calibri"/>
                <a:cs typeface="Calibri"/>
              </a:rPr>
              <a:t>many </a:t>
            </a:r>
            <a:r>
              <a:rPr lang="en-US" sz="1600" dirty="0">
                <a:latin typeface="Calibri"/>
                <a:cs typeface="Calibri"/>
              </a:rPr>
              <a:t>weather-related</a:t>
            </a:r>
            <a:r>
              <a:rPr lang="en-US" sz="1600" spc="5" dirty="0">
                <a:latin typeface="Calibri"/>
                <a:cs typeface="Calibri"/>
              </a:rPr>
              <a:t> </a:t>
            </a:r>
            <a:r>
              <a:rPr lang="en-US" sz="1600" spc="-5" dirty="0">
                <a:latin typeface="Calibri"/>
                <a:cs typeface="Calibri"/>
              </a:rPr>
              <a:t>factors,</a:t>
            </a:r>
            <a:r>
              <a:rPr lang="en-US" sz="1600" dirty="0">
                <a:latin typeface="Calibri"/>
                <a:cs typeface="Calibri"/>
              </a:rPr>
              <a:t> </a:t>
            </a:r>
            <a:r>
              <a:rPr lang="en-US" sz="1600" spc="5" dirty="0">
                <a:latin typeface="Calibri"/>
                <a:cs typeface="Calibri"/>
              </a:rPr>
              <a:t>such</a:t>
            </a:r>
            <a:r>
              <a:rPr lang="en-US" sz="1600" spc="10" dirty="0">
                <a:latin typeface="Calibri"/>
                <a:cs typeface="Calibri"/>
              </a:rPr>
              <a:t> </a:t>
            </a:r>
            <a:r>
              <a:rPr lang="en-US" sz="1600" spc="5" dirty="0">
                <a:latin typeface="Calibri"/>
                <a:cs typeface="Calibri"/>
              </a:rPr>
              <a:t>as</a:t>
            </a:r>
            <a:r>
              <a:rPr lang="en-US" sz="1600" spc="10" dirty="0">
                <a:latin typeface="Calibri"/>
                <a:cs typeface="Calibri"/>
              </a:rPr>
              <a:t> </a:t>
            </a:r>
            <a:r>
              <a:rPr lang="en-US" sz="1600" spc="-5" dirty="0">
                <a:latin typeface="Calibri"/>
                <a:cs typeface="Calibri"/>
              </a:rPr>
              <a:t>rainfall</a:t>
            </a:r>
            <a:r>
              <a:rPr lang="en-US" sz="1600" dirty="0">
                <a:latin typeface="Calibri"/>
                <a:cs typeface="Calibri"/>
              </a:rPr>
              <a:t> </a:t>
            </a:r>
            <a:r>
              <a:rPr lang="en-US" sz="1600" spc="5" dirty="0">
                <a:latin typeface="Calibri"/>
                <a:cs typeface="Calibri"/>
              </a:rPr>
              <a:t>and </a:t>
            </a:r>
            <a:r>
              <a:rPr lang="en-US" sz="1600" spc="-280" dirty="0">
                <a:latin typeface="Calibri"/>
                <a:cs typeface="Calibri"/>
              </a:rPr>
              <a:t> </a:t>
            </a:r>
            <a:r>
              <a:rPr lang="en-US" sz="1600" dirty="0">
                <a:latin typeface="Calibri"/>
                <a:cs typeface="Calibri"/>
              </a:rPr>
              <a:t>temperature, are correlated, </a:t>
            </a:r>
            <a:r>
              <a:rPr lang="en-US" sz="1600" spc="5" dirty="0">
                <a:latin typeface="Calibri"/>
                <a:cs typeface="Calibri"/>
              </a:rPr>
              <a:t> so </a:t>
            </a:r>
            <a:r>
              <a:rPr lang="en-US" sz="1600" spc="10" dirty="0">
                <a:latin typeface="Calibri"/>
                <a:cs typeface="Calibri"/>
              </a:rPr>
              <a:t>not </a:t>
            </a:r>
            <a:r>
              <a:rPr lang="en-US" sz="1600" spc="5" dirty="0">
                <a:latin typeface="Calibri"/>
                <a:cs typeface="Calibri"/>
              </a:rPr>
              <a:t>all</a:t>
            </a:r>
            <a:r>
              <a:rPr lang="en-US" sz="1600" spc="10" dirty="0">
                <a:latin typeface="Calibri"/>
                <a:cs typeface="Calibri"/>
              </a:rPr>
              <a:t> </a:t>
            </a:r>
            <a:r>
              <a:rPr lang="en-US" sz="1600" spc="5" dirty="0">
                <a:latin typeface="Calibri"/>
                <a:cs typeface="Calibri"/>
              </a:rPr>
              <a:t>weather</a:t>
            </a:r>
            <a:r>
              <a:rPr lang="en-US" sz="1600" spc="10" dirty="0">
                <a:latin typeface="Calibri"/>
                <a:cs typeface="Calibri"/>
              </a:rPr>
              <a:t> </a:t>
            </a:r>
            <a:r>
              <a:rPr lang="en-US" sz="1600" dirty="0">
                <a:latin typeface="Calibri"/>
                <a:cs typeface="Calibri"/>
              </a:rPr>
              <a:t>variables</a:t>
            </a:r>
            <a:r>
              <a:rPr lang="en-US" sz="1600" spc="5" dirty="0">
                <a:latin typeface="Calibri"/>
                <a:cs typeface="Calibri"/>
              </a:rPr>
              <a:t> </a:t>
            </a:r>
            <a:r>
              <a:rPr lang="en-US" sz="1600" dirty="0">
                <a:latin typeface="Calibri"/>
                <a:cs typeface="Calibri"/>
              </a:rPr>
              <a:t>are</a:t>
            </a:r>
            <a:r>
              <a:rPr lang="en-US" sz="1600" spc="5" dirty="0">
                <a:latin typeface="Calibri"/>
                <a:cs typeface="Calibri"/>
              </a:rPr>
              <a:t> </a:t>
            </a:r>
            <a:r>
              <a:rPr lang="en-US" sz="1600" dirty="0">
                <a:latin typeface="Calibri"/>
                <a:cs typeface="Calibri"/>
              </a:rPr>
              <a:t>suitable</a:t>
            </a:r>
            <a:r>
              <a:rPr lang="en-US" sz="1600" spc="5" dirty="0">
                <a:latin typeface="Calibri"/>
                <a:cs typeface="Calibri"/>
              </a:rPr>
              <a:t> </a:t>
            </a:r>
            <a:r>
              <a:rPr lang="en-US" sz="1600" dirty="0">
                <a:latin typeface="Calibri"/>
                <a:cs typeface="Calibri"/>
              </a:rPr>
              <a:t>for </a:t>
            </a:r>
            <a:r>
              <a:rPr lang="en-US" sz="1600" spc="5" dirty="0">
                <a:latin typeface="Calibri"/>
                <a:cs typeface="Calibri"/>
              </a:rPr>
              <a:t> predicting</a:t>
            </a:r>
            <a:r>
              <a:rPr lang="en-US" sz="1600" spc="10" dirty="0">
                <a:latin typeface="Calibri"/>
                <a:cs typeface="Calibri"/>
              </a:rPr>
              <a:t> </a:t>
            </a:r>
            <a:r>
              <a:rPr lang="en-US" sz="1600" spc="-5" dirty="0">
                <a:latin typeface="Calibri"/>
                <a:cs typeface="Calibri"/>
              </a:rPr>
              <a:t>bike</a:t>
            </a:r>
            <a:r>
              <a:rPr lang="en-US" sz="1600" dirty="0">
                <a:latin typeface="Calibri"/>
                <a:cs typeface="Calibri"/>
              </a:rPr>
              <a:t> </a:t>
            </a:r>
            <a:r>
              <a:rPr lang="en-US" sz="1600" spc="-5" dirty="0">
                <a:latin typeface="Calibri"/>
                <a:cs typeface="Calibri"/>
              </a:rPr>
              <a:t>rentals.</a:t>
            </a:r>
            <a:r>
              <a:rPr lang="en-US" sz="1600" dirty="0">
                <a:latin typeface="Calibri"/>
                <a:cs typeface="Calibri"/>
              </a:rPr>
              <a:t> </a:t>
            </a:r>
            <a:r>
              <a:rPr lang="en-US" sz="1600" spc="5" dirty="0">
                <a:latin typeface="Calibri"/>
                <a:cs typeface="Calibri"/>
              </a:rPr>
              <a:t>Furthermore, </a:t>
            </a:r>
            <a:r>
              <a:rPr lang="en-US" sz="1600" spc="10" dirty="0">
                <a:latin typeface="Calibri"/>
                <a:cs typeface="Calibri"/>
              </a:rPr>
              <a:t> </a:t>
            </a:r>
            <a:r>
              <a:rPr lang="en-US" sz="1600" spc="-5" dirty="0">
                <a:latin typeface="Calibri"/>
                <a:cs typeface="Calibri"/>
              </a:rPr>
              <a:t>rainfall</a:t>
            </a:r>
            <a:r>
              <a:rPr lang="en-US" sz="1600" dirty="0">
                <a:latin typeface="Calibri"/>
                <a:cs typeface="Calibri"/>
              </a:rPr>
              <a:t> </a:t>
            </a:r>
            <a:r>
              <a:rPr lang="en-US" sz="1600" spc="5" dirty="0">
                <a:latin typeface="Calibri"/>
                <a:cs typeface="Calibri"/>
              </a:rPr>
              <a:t>and</a:t>
            </a:r>
            <a:r>
              <a:rPr lang="en-US" sz="1600" spc="10" dirty="0">
                <a:latin typeface="Calibri"/>
                <a:cs typeface="Calibri"/>
              </a:rPr>
              <a:t> </a:t>
            </a:r>
            <a:r>
              <a:rPr lang="en-US" sz="1600" dirty="0">
                <a:latin typeface="Calibri"/>
                <a:cs typeface="Calibri"/>
              </a:rPr>
              <a:t>snowfall</a:t>
            </a:r>
            <a:r>
              <a:rPr lang="en-US" sz="1600" spc="5" dirty="0">
                <a:latin typeface="Calibri"/>
                <a:cs typeface="Calibri"/>
              </a:rPr>
              <a:t> </a:t>
            </a:r>
            <a:r>
              <a:rPr lang="en-US" sz="1600" dirty="0">
                <a:latin typeface="Calibri"/>
                <a:cs typeface="Calibri"/>
              </a:rPr>
              <a:t>are</a:t>
            </a:r>
            <a:r>
              <a:rPr lang="en-US" sz="1600" spc="5" dirty="0">
                <a:latin typeface="Calibri"/>
                <a:cs typeface="Calibri"/>
              </a:rPr>
              <a:t> seasonally </a:t>
            </a:r>
            <a:r>
              <a:rPr lang="en-US" sz="1600" spc="10" dirty="0">
                <a:latin typeface="Calibri"/>
                <a:cs typeface="Calibri"/>
              </a:rPr>
              <a:t> </a:t>
            </a:r>
            <a:r>
              <a:rPr lang="en-US" sz="1600" spc="5" dirty="0">
                <a:latin typeface="Calibri"/>
                <a:cs typeface="Calibri"/>
              </a:rPr>
              <a:t>dependent and hence unsuitable </a:t>
            </a:r>
            <a:r>
              <a:rPr lang="en-US" sz="1600" spc="-5" dirty="0">
                <a:latin typeface="Calibri"/>
                <a:cs typeface="Calibri"/>
              </a:rPr>
              <a:t>for</a:t>
            </a:r>
            <a:r>
              <a:rPr lang="en-US" sz="1600" dirty="0">
                <a:latin typeface="Calibri"/>
                <a:cs typeface="Calibri"/>
              </a:rPr>
              <a:t> </a:t>
            </a:r>
            <a:r>
              <a:rPr lang="en-US" sz="1600" spc="10" dirty="0">
                <a:latin typeface="Calibri"/>
                <a:cs typeface="Calibri"/>
              </a:rPr>
              <a:t>our </a:t>
            </a:r>
            <a:r>
              <a:rPr lang="en-US" sz="1600" spc="15" dirty="0">
                <a:latin typeface="Calibri"/>
                <a:cs typeface="Calibri"/>
              </a:rPr>
              <a:t> </a:t>
            </a:r>
            <a:r>
              <a:rPr lang="en-US" sz="1600" spc="5" dirty="0">
                <a:latin typeface="Calibri"/>
                <a:cs typeface="Calibri"/>
              </a:rPr>
              <a:t>model. </a:t>
            </a:r>
            <a:r>
              <a:rPr lang="en-US" sz="1600" spc="-10" dirty="0">
                <a:latin typeface="Calibri"/>
                <a:cs typeface="Calibri"/>
              </a:rPr>
              <a:t>Finally, </a:t>
            </a:r>
            <a:r>
              <a:rPr lang="en-US" sz="1600" spc="5" dirty="0">
                <a:latin typeface="Calibri"/>
                <a:cs typeface="Calibri"/>
              </a:rPr>
              <a:t>because </a:t>
            </a:r>
            <a:r>
              <a:rPr lang="en-US" sz="1600" spc="-5" dirty="0">
                <a:latin typeface="Calibri"/>
                <a:cs typeface="Calibri"/>
              </a:rPr>
              <a:t>bike </a:t>
            </a:r>
            <a:r>
              <a:rPr lang="en-US" sz="1600" dirty="0">
                <a:latin typeface="Calibri"/>
                <a:cs typeface="Calibri"/>
              </a:rPr>
              <a:t>rental </a:t>
            </a:r>
            <a:r>
              <a:rPr lang="en-US" sz="1600" spc="5" dirty="0">
                <a:latin typeface="Calibri"/>
                <a:cs typeface="Calibri"/>
              </a:rPr>
              <a:t>services </a:t>
            </a:r>
            <a:r>
              <a:rPr lang="en-US" sz="1600" spc="-280" dirty="0">
                <a:latin typeface="Calibri"/>
                <a:cs typeface="Calibri"/>
              </a:rPr>
              <a:t> </a:t>
            </a:r>
            <a:r>
              <a:rPr lang="en-US" sz="1600" dirty="0">
                <a:latin typeface="Calibri"/>
                <a:cs typeface="Calibri"/>
              </a:rPr>
              <a:t>are</a:t>
            </a:r>
            <a:r>
              <a:rPr lang="en-US" sz="1600" spc="5" dirty="0">
                <a:latin typeface="Calibri"/>
                <a:cs typeface="Calibri"/>
              </a:rPr>
              <a:t> </a:t>
            </a:r>
            <a:r>
              <a:rPr lang="en-US" sz="1600" dirty="0">
                <a:latin typeface="Calibri"/>
                <a:cs typeface="Calibri"/>
              </a:rPr>
              <a:t>offered</a:t>
            </a:r>
            <a:r>
              <a:rPr lang="en-US" sz="1600" spc="5" dirty="0">
                <a:latin typeface="Calibri"/>
                <a:cs typeface="Calibri"/>
              </a:rPr>
              <a:t> all</a:t>
            </a:r>
            <a:r>
              <a:rPr lang="en-US" sz="1600" spc="10" dirty="0">
                <a:latin typeface="Calibri"/>
                <a:cs typeface="Calibri"/>
              </a:rPr>
              <a:t> </a:t>
            </a:r>
            <a:r>
              <a:rPr lang="en-US" sz="1600" spc="-20" dirty="0">
                <a:latin typeface="Calibri"/>
                <a:cs typeface="Calibri"/>
              </a:rPr>
              <a:t>year,</a:t>
            </a:r>
            <a:r>
              <a:rPr lang="en-US" sz="1600" spc="-15" dirty="0">
                <a:latin typeface="Calibri"/>
                <a:cs typeface="Calibri"/>
              </a:rPr>
              <a:t> </a:t>
            </a:r>
            <a:r>
              <a:rPr lang="en-US" sz="1600" spc="5" dirty="0">
                <a:latin typeface="Calibri"/>
                <a:cs typeface="Calibri"/>
              </a:rPr>
              <a:t>the</a:t>
            </a:r>
            <a:r>
              <a:rPr lang="en-US" sz="1600" spc="305" dirty="0">
                <a:latin typeface="Calibri"/>
                <a:cs typeface="Calibri"/>
              </a:rPr>
              <a:t> </a:t>
            </a:r>
            <a:r>
              <a:rPr lang="en-US" sz="1600" dirty="0">
                <a:latin typeface="Calibri"/>
                <a:cs typeface="Calibri"/>
              </a:rPr>
              <a:t>variables </a:t>
            </a:r>
            <a:r>
              <a:rPr lang="en-US" sz="1600" spc="5" dirty="0">
                <a:latin typeface="Calibri"/>
                <a:cs typeface="Calibri"/>
              </a:rPr>
              <a:t> </a:t>
            </a:r>
            <a:r>
              <a:rPr lang="en-US" sz="1600" dirty="0">
                <a:latin typeface="Calibri"/>
                <a:cs typeface="Calibri"/>
              </a:rPr>
              <a:t>'functional</a:t>
            </a:r>
            <a:r>
              <a:rPr lang="en-US" sz="1600" spc="5" dirty="0">
                <a:latin typeface="Calibri"/>
                <a:cs typeface="Calibri"/>
              </a:rPr>
              <a:t> </a:t>
            </a:r>
            <a:r>
              <a:rPr lang="en-US" sz="1600" dirty="0">
                <a:latin typeface="Calibri"/>
                <a:cs typeface="Calibri"/>
              </a:rPr>
              <a:t>day'</a:t>
            </a:r>
            <a:r>
              <a:rPr lang="en-US" sz="1600" spc="5" dirty="0">
                <a:latin typeface="Calibri"/>
                <a:cs typeface="Calibri"/>
              </a:rPr>
              <a:t> </a:t>
            </a:r>
            <a:r>
              <a:rPr lang="en-US" sz="1600" spc="10" dirty="0">
                <a:latin typeface="Calibri"/>
                <a:cs typeface="Calibri"/>
              </a:rPr>
              <a:t>and</a:t>
            </a:r>
            <a:r>
              <a:rPr lang="en-US" sz="1600" spc="15" dirty="0">
                <a:latin typeface="Calibri"/>
                <a:cs typeface="Calibri"/>
              </a:rPr>
              <a:t> </a:t>
            </a:r>
            <a:r>
              <a:rPr lang="en-US" sz="1600" dirty="0">
                <a:latin typeface="Calibri"/>
                <a:cs typeface="Calibri"/>
              </a:rPr>
              <a:t>'holiday'</a:t>
            </a:r>
            <a:r>
              <a:rPr lang="en-US" sz="1600" spc="5" dirty="0">
                <a:latin typeface="Calibri"/>
                <a:cs typeface="Calibri"/>
              </a:rPr>
              <a:t> </a:t>
            </a:r>
            <a:r>
              <a:rPr lang="en-US" sz="1600" dirty="0">
                <a:latin typeface="Calibri"/>
                <a:cs typeface="Calibri"/>
              </a:rPr>
              <a:t>were</a:t>
            </a:r>
            <a:r>
              <a:rPr lang="en-US" sz="1600" spc="5" dirty="0">
                <a:latin typeface="Calibri"/>
                <a:cs typeface="Calibri"/>
              </a:rPr>
              <a:t> </a:t>
            </a:r>
            <a:r>
              <a:rPr lang="en-US" sz="1600" spc="10" dirty="0">
                <a:latin typeface="Calibri"/>
                <a:cs typeface="Calibri"/>
              </a:rPr>
              <a:t>not </a:t>
            </a:r>
            <a:r>
              <a:rPr lang="en-US" sz="1600" spc="15" dirty="0">
                <a:latin typeface="Calibri"/>
                <a:cs typeface="Calibri"/>
              </a:rPr>
              <a:t> </a:t>
            </a:r>
            <a:r>
              <a:rPr lang="en-US" sz="1600" spc="5" dirty="0">
                <a:latin typeface="Calibri"/>
                <a:cs typeface="Calibri"/>
              </a:rPr>
              <a:t>included</a:t>
            </a:r>
            <a:r>
              <a:rPr lang="en-US" sz="1600" spc="-30" dirty="0">
                <a:latin typeface="Calibri"/>
                <a:cs typeface="Calibri"/>
              </a:rPr>
              <a:t> </a:t>
            </a:r>
            <a:r>
              <a:rPr lang="en-US" sz="1600" spc="5" dirty="0">
                <a:latin typeface="Calibri"/>
                <a:cs typeface="Calibri"/>
              </a:rPr>
              <a:t>in</a:t>
            </a:r>
            <a:r>
              <a:rPr lang="en-US" sz="1600" dirty="0">
                <a:latin typeface="Calibri"/>
                <a:cs typeface="Calibri"/>
              </a:rPr>
              <a:t> </a:t>
            </a:r>
            <a:r>
              <a:rPr lang="en-US" sz="1600" spc="10" dirty="0">
                <a:latin typeface="Calibri"/>
                <a:cs typeface="Calibri"/>
              </a:rPr>
              <a:t>the</a:t>
            </a:r>
            <a:r>
              <a:rPr lang="en-US" sz="1600" spc="-15" dirty="0">
                <a:latin typeface="Calibri"/>
                <a:cs typeface="Calibri"/>
              </a:rPr>
              <a:t> </a:t>
            </a:r>
            <a:r>
              <a:rPr lang="en-US" sz="1600" spc="5" dirty="0">
                <a:latin typeface="Calibri"/>
                <a:cs typeface="Calibri"/>
              </a:rPr>
              <a:t>final</a:t>
            </a:r>
            <a:r>
              <a:rPr lang="en-US" sz="1600" spc="-5" dirty="0">
                <a:latin typeface="Calibri"/>
                <a:cs typeface="Calibri"/>
              </a:rPr>
              <a:t> </a:t>
            </a:r>
            <a:r>
              <a:rPr lang="en-US" sz="1600" spc="5" dirty="0">
                <a:latin typeface="Calibri"/>
                <a:cs typeface="Calibri"/>
              </a:rPr>
              <a:t>model.</a:t>
            </a:r>
            <a:endParaRPr lang="en-US" sz="1600" dirty="0">
              <a:latin typeface="Calibri"/>
              <a:cs typeface="Calibri"/>
            </a:endParaRPr>
          </a:p>
          <a:p>
            <a:endParaRPr lang="en-US" dirty="0"/>
          </a:p>
        </p:txBody>
      </p:sp>
      <p:sp>
        <p:nvSpPr>
          <p:cNvPr id="4" name="Slide Number Placeholder 3">
            <a:extLst>
              <a:ext uri="{FF2B5EF4-FFF2-40B4-BE49-F238E27FC236}">
                <a16:creationId xmlns:a16="http://schemas.microsoft.com/office/drawing/2014/main" id="{2A653FF5-A73E-9642-A9AD-7478F728492E}"/>
              </a:ext>
            </a:extLst>
          </p:cNvPr>
          <p:cNvSpPr>
            <a:spLocks noGrp="1"/>
          </p:cNvSpPr>
          <p:nvPr>
            <p:ph type="sldNum" sz="quarter" idx="4"/>
          </p:nvPr>
        </p:nvSpPr>
        <p:spPr/>
        <p:txBody>
          <a:bodyPr/>
          <a:lstStyle/>
          <a:p>
            <a:fld id="{5075537C-CA84-1446-933C-8E9D027F9201}" type="slidenum">
              <a:rPr lang="en-US" smtClean="0"/>
              <a:t>27</a:t>
            </a:fld>
            <a:endParaRPr lang="en-US"/>
          </a:p>
        </p:txBody>
      </p:sp>
      <p:pic>
        <p:nvPicPr>
          <p:cNvPr id="3" name="object 3">
            <a:extLst>
              <a:ext uri="{FF2B5EF4-FFF2-40B4-BE49-F238E27FC236}">
                <a16:creationId xmlns:a16="http://schemas.microsoft.com/office/drawing/2014/main" id="{5CED1A6C-9435-5A42-DED8-F91C8389BC49}"/>
              </a:ext>
            </a:extLst>
          </p:cNvPr>
          <p:cNvPicPr/>
          <p:nvPr/>
        </p:nvPicPr>
        <p:blipFill>
          <a:blip r:embed="rId2" cstate="print"/>
          <a:stretch>
            <a:fillRect/>
          </a:stretch>
        </p:blipFill>
        <p:spPr>
          <a:xfrm>
            <a:off x="5777299" y="1264285"/>
            <a:ext cx="5089267" cy="4738877"/>
          </a:xfrm>
          <a:prstGeom prst="rect">
            <a:avLst/>
          </a:prstGeom>
        </p:spPr>
      </p:pic>
    </p:spTree>
    <p:extLst>
      <p:ext uri="{BB962C8B-B14F-4D97-AF65-F5344CB8AC3E}">
        <p14:creationId xmlns:p14="http://schemas.microsoft.com/office/powerpoint/2010/main" val="1064416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a:normAutofit/>
          </a:bodyPr>
          <a:lstStyle/>
          <a:p>
            <a:r>
              <a:rPr lang="en-US" dirty="0"/>
              <a:t>Model evaluation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p:txBody>
          <a:bodyPr/>
          <a:lstStyle/>
          <a:p>
            <a:pPr marL="12700" marR="5080" algn="just">
              <a:lnSpc>
                <a:spcPct val="91300"/>
              </a:lnSpc>
              <a:spcBef>
                <a:spcPts val="254"/>
              </a:spcBef>
            </a:pPr>
            <a:r>
              <a:rPr lang="en-US" sz="1600" spc="5" dirty="0">
                <a:latin typeface="Calibri"/>
                <a:cs typeface="Calibri"/>
              </a:rPr>
              <a:t>After </a:t>
            </a:r>
            <a:r>
              <a:rPr lang="en-US" sz="1600" dirty="0">
                <a:latin typeface="Calibri"/>
                <a:cs typeface="Calibri"/>
              </a:rPr>
              <a:t>taking into </a:t>
            </a:r>
            <a:r>
              <a:rPr lang="en-US" sz="1600" spc="5" dirty="0">
                <a:latin typeface="Calibri"/>
                <a:cs typeface="Calibri"/>
              </a:rPr>
              <a:t>account all </a:t>
            </a:r>
            <a:r>
              <a:rPr lang="en-US" sz="1600" dirty="0">
                <a:latin typeface="Calibri"/>
                <a:cs typeface="Calibri"/>
              </a:rPr>
              <a:t>of </a:t>
            </a:r>
            <a:r>
              <a:rPr lang="en-US" sz="1600" spc="10" dirty="0">
                <a:latin typeface="Calibri"/>
                <a:cs typeface="Calibri"/>
              </a:rPr>
              <a:t>the </a:t>
            </a:r>
            <a:r>
              <a:rPr lang="en-US" sz="1600" dirty="0">
                <a:latin typeface="Calibri"/>
                <a:cs typeface="Calibri"/>
              </a:rPr>
              <a:t>variables, </a:t>
            </a:r>
            <a:r>
              <a:rPr lang="en-US" sz="1600" spc="5" dirty="0">
                <a:latin typeface="Calibri"/>
                <a:cs typeface="Calibri"/>
              </a:rPr>
              <a:t>several models were developed </a:t>
            </a:r>
            <a:r>
              <a:rPr lang="en-US" sz="1600" dirty="0">
                <a:latin typeface="Calibri"/>
                <a:cs typeface="Calibri"/>
              </a:rPr>
              <a:t>using</a:t>
            </a:r>
            <a:r>
              <a:rPr lang="en-US" sz="1600" spc="5" dirty="0">
                <a:latin typeface="Calibri"/>
                <a:cs typeface="Calibri"/>
              </a:rPr>
              <a:t> polynomial </a:t>
            </a:r>
            <a:r>
              <a:rPr lang="en-US" sz="1600" spc="10" dirty="0">
                <a:latin typeface="Calibri"/>
                <a:cs typeface="Calibri"/>
              </a:rPr>
              <a:t> </a:t>
            </a:r>
            <a:r>
              <a:rPr lang="en-US" sz="1600" dirty="0">
                <a:latin typeface="Calibri"/>
                <a:cs typeface="Calibri"/>
              </a:rPr>
              <a:t>terms, interaction terms, </a:t>
            </a:r>
            <a:r>
              <a:rPr lang="en-US" sz="1600" spc="10" dirty="0">
                <a:latin typeface="Calibri"/>
                <a:cs typeface="Calibri"/>
              </a:rPr>
              <a:t>and </a:t>
            </a:r>
            <a:r>
              <a:rPr lang="en-US" sz="1600" dirty="0">
                <a:latin typeface="Calibri"/>
                <a:cs typeface="Calibri"/>
              </a:rPr>
              <a:t>regularizations. </a:t>
            </a:r>
            <a:r>
              <a:rPr lang="en-US" sz="1600" spc="5" dirty="0">
                <a:latin typeface="Calibri"/>
                <a:cs typeface="Calibri"/>
              </a:rPr>
              <a:t> </a:t>
            </a:r>
            <a:r>
              <a:rPr lang="en-US" sz="1600" spc="10" dirty="0">
                <a:latin typeface="Calibri"/>
                <a:cs typeface="Calibri"/>
              </a:rPr>
              <a:t>The </a:t>
            </a:r>
            <a:r>
              <a:rPr lang="en-US" sz="1600" dirty="0">
                <a:latin typeface="Calibri"/>
                <a:cs typeface="Calibri"/>
              </a:rPr>
              <a:t>Root </a:t>
            </a:r>
            <a:r>
              <a:rPr lang="en-US" sz="1600" spc="5" dirty="0">
                <a:latin typeface="Calibri"/>
                <a:cs typeface="Calibri"/>
              </a:rPr>
              <a:t>Mean </a:t>
            </a:r>
            <a:r>
              <a:rPr lang="en-US" sz="1600" dirty="0">
                <a:latin typeface="Calibri"/>
                <a:cs typeface="Calibri"/>
              </a:rPr>
              <a:t>Squared Error </a:t>
            </a:r>
            <a:r>
              <a:rPr lang="en-US" sz="1600" spc="5" dirty="0">
                <a:latin typeface="Calibri"/>
                <a:cs typeface="Calibri"/>
              </a:rPr>
              <a:t>(RMSE) </a:t>
            </a:r>
            <a:r>
              <a:rPr lang="en-US" sz="1600" spc="10" dirty="0">
                <a:latin typeface="Calibri"/>
                <a:cs typeface="Calibri"/>
              </a:rPr>
              <a:t>and R </a:t>
            </a:r>
            <a:r>
              <a:rPr lang="en-US" sz="1600" spc="15" dirty="0">
                <a:latin typeface="Calibri"/>
                <a:cs typeface="Calibri"/>
              </a:rPr>
              <a:t> </a:t>
            </a:r>
            <a:r>
              <a:rPr lang="en-US" sz="1600" spc="5" dirty="0">
                <a:latin typeface="Calibri"/>
                <a:cs typeface="Calibri"/>
              </a:rPr>
              <a:t>Squared </a:t>
            </a:r>
            <a:r>
              <a:rPr lang="en-US" sz="1600" spc="10" dirty="0">
                <a:latin typeface="Calibri"/>
                <a:cs typeface="Calibri"/>
              </a:rPr>
              <a:t>(RSQ) </a:t>
            </a:r>
            <a:r>
              <a:rPr lang="en-US" sz="1600" spc="5" dirty="0">
                <a:latin typeface="Calibri"/>
                <a:cs typeface="Calibri"/>
              </a:rPr>
              <a:t>metrics </a:t>
            </a:r>
            <a:r>
              <a:rPr lang="en-US" sz="1600" dirty="0">
                <a:latin typeface="Calibri"/>
                <a:cs typeface="Calibri"/>
              </a:rPr>
              <a:t>were </a:t>
            </a:r>
            <a:r>
              <a:rPr lang="en-US" sz="1600" spc="5" dirty="0">
                <a:latin typeface="Calibri"/>
                <a:cs typeface="Calibri"/>
              </a:rPr>
              <a:t>used </a:t>
            </a:r>
            <a:r>
              <a:rPr lang="en-US" sz="1600" spc="-5" dirty="0">
                <a:latin typeface="Calibri"/>
                <a:cs typeface="Calibri"/>
              </a:rPr>
              <a:t>to </a:t>
            </a:r>
            <a:r>
              <a:rPr lang="en-US" sz="1600" spc="5" dirty="0">
                <a:latin typeface="Calibri"/>
                <a:cs typeface="Calibri"/>
              </a:rPr>
              <a:t>assess </a:t>
            </a:r>
            <a:r>
              <a:rPr lang="en-US" sz="1600" dirty="0">
                <a:latin typeface="Calibri"/>
                <a:cs typeface="Calibri"/>
              </a:rPr>
              <a:t>the </a:t>
            </a:r>
            <a:r>
              <a:rPr lang="en-US" sz="1600" spc="-280" dirty="0">
                <a:latin typeface="Calibri"/>
                <a:cs typeface="Calibri"/>
              </a:rPr>
              <a:t> </a:t>
            </a:r>
            <a:r>
              <a:rPr lang="en-US" sz="1600" spc="5" dirty="0">
                <a:latin typeface="Calibri"/>
                <a:cs typeface="Calibri"/>
              </a:rPr>
              <a:t>performance </a:t>
            </a:r>
            <a:r>
              <a:rPr lang="en-US" sz="1600" dirty="0">
                <a:latin typeface="Calibri"/>
                <a:cs typeface="Calibri"/>
              </a:rPr>
              <a:t>of </a:t>
            </a:r>
            <a:r>
              <a:rPr lang="en-US" sz="1600" spc="5" dirty="0">
                <a:latin typeface="Calibri"/>
                <a:cs typeface="Calibri"/>
              </a:rPr>
              <a:t>each model. The </a:t>
            </a:r>
            <a:r>
              <a:rPr lang="en-US" sz="1600" dirty="0">
                <a:latin typeface="Calibri"/>
                <a:cs typeface="Calibri"/>
              </a:rPr>
              <a:t>bar </a:t>
            </a:r>
            <a:r>
              <a:rPr lang="en-US" sz="1600" spc="5" dirty="0">
                <a:latin typeface="Calibri"/>
                <a:cs typeface="Calibri"/>
              </a:rPr>
              <a:t>charts </a:t>
            </a:r>
            <a:r>
              <a:rPr lang="en-US" sz="1600" spc="10" dirty="0">
                <a:latin typeface="Calibri"/>
                <a:cs typeface="Calibri"/>
              </a:rPr>
              <a:t>on </a:t>
            </a:r>
            <a:r>
              <a:rPr lang="en-US" sz="1600" spc="15" dirty="0">
                <a:latin typeface="Calibri"/>
                <a:cs typeface="Calibri"/>
              </a:rPr>
              <a:t> </a:t>
            </a:r>
            <a:r>
              <a:rPr lang="en-US" sz="1600" spc="5" dirty="0">
                <a:latin typeface="Calibri"/>
                <a:cs typeface="Calibri"/>
              </a:rPr>
              <a:t>the</a:t>
            </a:r>
            <a:r>
              <a:rPr lang="en-US" sz="1600" spc="10" dirty="0">
                <a:latin typeface="Calibri"/>
                <a:cs typeface="Calibri"/>
              </a:rPr>
              <a:t> </a:t>
            </a:r>
            <a:r>
              <a:rPr lang="en-US" sz="1600" dirty="0">
                <a:latin typeface="Calibri"/>
                <a:cs typeface="Calibri"/>
              </a:rPr>
              <a:t>right</a:t>
            </a:r>
            <a:r>
              <a:rPr lang="en-US" sz="1600" spc="5" dirty="0">
                <a:latin typeface="Calibri"/>
                <a:cs typeface="Calibri"/>
              </a:rPr>
              <a:t> show</a:t>
            </a:r>
            <a:r>
              <a:rPr lang="en-US" sz="1600" spc="10" dirty="0">
                <a:latin typeface="Calibri"/>
                <a:cs typeface="Calibri"/>
              </a:rPr>
              <a:t> </a:t>
            </a:r>
            <a:r>
              <a:rPr lang="en-US" sz="1600" spc="5" dirty="0">
                <a:latin typeface="Calibri"/>
                <a:cs typeface="Calibri"/>
              </a:rPr>
              <a:t>the</a:t>
            </a:r>
            <a:r>
              <a:rPr lang="en-US" sz="1600" spc="10" dirty="0">
                <a:latin typeface="Calibri"/>
                <a:cs typeface="Calibri"/>
              </a:rPr>
              <a:t> RMSE </a:t>
            </a:r>
            <a:r>
              <a:rPr lang="en-US" sz="1600" spc="15" dirty="0">
                <a:latin typeface="Calibri"/>
                <a:cs typeface="Calibri"/>
              </a:rPr>
              <a:t> </a:t>
            </a:r>
            <a:r>
              <a:rPr lang="en-US" sz="1600" spc="5" dirty="0">
                <a:latin typeface="Calibri"/>
                <a:cs typeface="Calibri"/>
              </a:rPr>
              <a:t>and</a:t>
            </a:r>
            <a:r>
              <a:rPr lang="en-US" sz="1600" spc="305" dirty="0">
                <a:latin typeface="Calibri"/>
                <a:cs typeface="Calibri"/>
              </a:rPr>
              <a:t> </a:t>
            </a:r>
            <a:r>
              <a:rPr lang="en-US" sz="1600" dirty="0">
                <a:latin typeface="Calibri"/>
                <a:cs typeface="Calibri"/>
              </a:rPr>
              <a:t>RSQ </a:t>
            </a:r>
            <a:r>
              <a:rPr lang="en-US" sz="1600" spc="5" dirty="0">
                <a:latin typeface="Calibri"/>
                <a:cs typeface="Calibri"/>
              </a:rPr>
              <a:t> performance</a:t>
            </a:r>
            <a:r>
              <a:rPr lang="en-US" sz="1600" spc="-10" dirty="0">
                <a:latin typeface="Calibri"/>
                <a:cs typeface="Calibri"/>
              </a:rPr>
              <a:t> </a:t>
            </a:r>
            <a:r>
              <a:rPr lang="en-US" sz="1600" spc="5" dirty="0">
                <a:latin typeface="Calibri"/>
                <a:cs typeface="Calibri"/>
              </a:rPr>
              <a:t>of</a:t>
            </a:r>
            <a:r>
              <a:rPr lang="en-US" sz="1600" dirty="0">
                <a:latin typeface="Calibri"/>
                <a:cs typeface="Calibri"/>
              </a:rPr>
              <a:t> all</a:t>
            </a:r>
            <a:r>
              <a:rPr lang="en-US" sz="1600" spc="10" dirty="0">
                <a:latin typeface="Calibri"/>
                <a:cs typeface="Calibri"/>
              </a:rPr>
              <a:t> </a:t>
            </a:r>
            <a:r>
              <a:rPr lang="en-US" sz="1600" spc="5" dirty="0">
                <a:latin typeface="Calibri"/>
                <a:cs typeface="Calibri"/>
              </a:rPr>
              <a:t>models.</a:t>
            </a:r>
            <a:endParaRPr lang="en-US" sz="1600" dirty="0">
              <a:latin typeface="Calibri"/>
              <a:cs typeface="Calibri"/>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4"/>
          </p:nvPr>
        </p:nvSpPr>
        <p:spPr/>
        <p:txBody>
          <a:bodyPr/>
          <a:lstStyle/>
          <a:p>
            <a:fld id="{5075537C-CA84-1446-933C-8E9D027F9201}" type="slidenum">
              <a:rPr lang="en-US" smtClean="0"/>
              <a:t>28</a:t>
            </a:fld>
            <a:endParaRPr lang="en-US"/>
          </a:p>
        </p:txBody>
      </p:sp>
      <p:pic>
        <p:nvPicPr>
          <p:cNvPr id="7" name="object 3">
            <a:extLst>
              <a:ext uri="{FF2B5EF4-FFF2-40B4-BE49-F238E27FC236}">
                <a16:creationId xmlns:a16="http://schemas.microsoft.com/office/drawing/2014/main" id="{BD6BBCD0-85D1-7D94-36FB-581E29B877B6}"/>
              </a:ext>
            </a:extLst>
          </p:cNvPr>
          <p:cNvPicPr/>
          <p:nvPr/>
        </p:nvPicPr>
        <p:blipFill>
          <a:blip r:embed="rId2" cstate="print"/>
          <a:stretch>
            <a:fillRect/>
          </a:stretch>
        </p:blipFill>
        <p:spPr>
          <a:xfrm>
            <a:off x="6480810" y="1178052"/>
            <a:ext cx="4259580" cy="45018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3A94-3B89-8A4A-AB23-2FC7E475F5CC}"/>
              </a:ext>
            </a:extLst>
          </p:cNvPr>
          <p:cNvSpPr>
            <a:spLocks noGrp="1"/>
          </p:cNvSpPr>
          <p:nvPr>
            <p:ph type="title"/>
          </p:nvPr>
        </p:nvSpPr>
        <p:spPr/>
        <p:txBody>
          <a:bodyPr/>
          <a:lstStyle/>
          <a:p>
            <a:r>
              <a:rPr lang="en-US" dirty="0"/>
              <a:t>Find the best performing model	</a:t>
            </a:r>
          </a:p>
        </p:txBody>
      </p:sp>
      <p:sp>
        <p:nvSpPr>
          <p:cNvPr id="3" name="Content Placeholder 2">
            <a:extLst>
              <a:ext uri="{FF2B5EF4-FFF2-40B4-BE49-F238E27FC236}">
                <a16:creationId xmlns:a16="http://schemas.microsoft.com/office/drawing/2014/main" id="{4C5E34C5-C497-6442-B752-99A5D43F53C2}"/>
              </a:ext>
            </a:extLst>
          </p:cNvPr>
          <p:cNvSpPr>
            <a:spLocks noGrp="1"/>
          </p:cNvSpPr>
          <p:nvPr>
            <p:ph idx="1"/>
          </p:nvPr>
        </p:nvSpPr>
        <p:spPr>
          <a:xfrm>
            <a:off x="838200" y="1690688"/>
            <a:ext cx="6492240" cy="4351338"/>
          </a:xfrm>
        </p:spPr>
        <p:txBody>
          <a:bodyPr>
            <a:normAutofit fontScale="85000" lnSpcReduction="20000"/>
          </a:bodyPr>
          <a:lstStyle/>
          <a:p>
            <a:r>
              <a:rPr lang="en-US" dirty="0"/>
              <a:t>By comparing all models, it was deduced that overall,	the	elastic	net	regularized	model performed best as it has the lowest RMSE  (322.5255) and the highest RSQ(0.7403813).  Its model formula was:</a:t>
            </a:r>
          </a:p>
          <a:p>
            <a:r>
              <a:rPr lang="en-US" dirty="0"/>
              <a:t>(RENTED_BIKE_COUNT	~	poly(TEMPERATURE, 6) + poly(HUMIDITY, 4) + `18` + poly(RAINFALL, 2)	+	poly(DEW_POINT_TEMPERATURE	,2)	+ `8` + `21` + `20` + `19` + `4` + `5` + AUTUMN + `22`	+	`3`	+	`17`	+ SOLAR_RADIATION	+ SNOWFALL + `11` + `10` + `2`  + `12`  + `6`  + SUMMER + `14` + SPRING +  `13` + HOLIDAY + `1` + `15` + `7` + `23` + WIND_SPEED + `0` + `16` + VISIBILITY + RAINFALL)</a:t>
            </a:r>
          </a:p>
        </p:txBody>
      </p:sp>
      <p:sp>
        <p:nvSpPr>
          <p:cNvPr id="5" name="Slide Number Placeholder 4">
            <a:extLst>
              <a:ext uri="{FF2B5EF4-FFF2-40B4-BE49-F238E27FC236}">
                <a16:creationId xmlns:a16="http://schemas.microsoft.com/office/drawing/2014/main" id="{A3DFCE24-BC6D-2E49-A733-732F5F9F390E}"/>
              </a:ext>
            </a:extLst>
          </p:cNvPr>
          <p:cNvSpPr>
            <a:spLocks noGrp="1"/>
          </p:cNvSpPr>
          <p:nvPr>
            <p:ph type="sldNum" sz="quarter" idx="4"/>
          </p:nvPr>
        </p:nvSpPr>
        <p:spPr/>
        <p:txBody>
          <a:bodyPr/>
          <a:lstStyle/>
          <a:p>
            <a:fld id="{5075537C-CA84-1446-933C-8E9D027F9201}" type="slidenum">
              <a:rPr lang="en-US" smtClean="0"/>
              <a:t>29</a:t>
            </a:fld>
            <a:endParaRPr lang="en-US"/>
          </a:p>
        </p:txBody>
      </p:sp>
      <p:pic>
        <p:nvPicPr>
          <p:cNvPr id="4" name="object 4">
            <a:extLst>
              <a:ext uri="{FF2B5EF4-FFF2-40B4-BE49-F238E27FC236}">
                <a16:creationId xmlns:a16="http://schemas.microsoft.com/office/drawing/2014/main" id="{4D38AD79-2C64-41E8-6E08-368AFAF6FAB3}"/>
              </a:ext>
            </a:extLst>
          </p:cNvPr>
          <p:cNvPicPr/>
          <p:nvPr/>
        </p:nvPicPr>
        <p:blipFill>
          <a:blip r:embed="rId2" cstate="print"/>
          <a:stretch>
            <a:fillRect/>
          </a:stretch>
        </p:blipFill>
        <p:spPr>
          <a:xfrm>
            <a:off x="7330440" y="1530858"/>
            <a:ext cx="3825240" cy="4351338"/>
          </a:xfrm>
          <a:prstGeom prst="rect">
            <a:avLst/>
          </a:prstGeom>
        </p:spPr>
      </p:pic>
    </p:spTree>
    <p:extLst>
      <p:ext uri="{BB962C8B-B14F-4D97-AF65-F5344CB8AC3E}">
        <p14:creationId xmlns:p14="http://schemas.microsoft.com/office/powerpoint/2010/main" val="394305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Executive Summary</a:t>
            </a:r>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4285075" y="1825624"/>
            <a:ext cx="7068725" cy="446544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The objective of the project was to predict how weather affects the use of bike sharing product demand. In order to optimize the supply.</a:t>
            </a:r>
          </a:p>
          <a:p>
            <a:r>
              <a:rPr lang="en-US" sz="2200" dirty="0"/>
              <a:t>The following datasets were used:</a:t>
            </a:r>
          </a:p>
          <a:p>
            <a:pPr lvl="1"/>
            <a:r>
              <a:rPr lang="en-US" sz="1800" dirty="0"/>
              <a:t>The Seoul Bike Sharing Demand Data Set</a:t>
            </a:r>
          </a:p>
          <a:p>
            <a:pPr lvl="1"/>
            <a:r>
              <a:rPr lang="en-US" sz="1800" dirty="0"/>
              <a:t>The Wikipedia “List of bicycle sharing systems” entry</a:t>
            </a:r>
          </a:p>
          <a:p>
            <a:pPr lvl="1"/>
            <a:r>
              <a:rPr lang="en-US" sz="1800" dirty="0"/>
              <a:t>World Cities Data (to get information such as coordinates and names from major cities</a:t>
            </a:r>
          </a:p>
          <a:p>
            <a:r>
              <a:rPr lang="en-US" sz="2200" dirty="0"/>
              <a:t>Data wrangling was performed to prepare the datasets for further analysis.</a:t>
            </a:r>
          </a:p>
          <a:p>
            <a:r>
              <a:rPr lang="en-US" sz="2200" dirty="0"/>
              <a:t>Exploratory Data Analysis  was used afterwards to detect patterns and trends in the information. This was done using </a:t>
            </a:r>
            <a:r>
              <a:rPr lang="en-US" sz="2200" dirty="0" err="1"/>
              <a:t>RSQLite</a:t>
            </a:r>
            <a:r>
              <a:rPr lang="en-US" sz="2200" dirty="0"/>
              <a:t> which allows a dataset to be queried using SQL.</a:t>
            </a:r>
          </a:p>
          <a:p>
            <a:r>
              <a:rPr lang="en-US" sz="2200" dirty="0"/>
              <a:t>Then a simple linear regression model was built to predict the number of bikes rented each hour based on weather factors.</a:t>
            </a:r>
          </a:p>
          <a:p>
            <a:r>
              <a:rPr lang="en-US" sz="2200" dirty="0"/>
              <a:t>Lastly, an interactive map was built on a live dashboard, using R’s Shiny Package.</a:t>
            </a:r>
          </a:p>
          <a:p>
            <a:endParaRPr lang="en-US" sz="2200" dirty="0"/>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4"/>
          </p:nvPr>
        </p:nvSpPr>
        <p:spPr/>
        <p:txBody>
          <a:bodyPr/>
          <a:lstStyle/>
          <a:p>
            <a:fld id="{5075537C-CA84-1446-933C-8E9D027F9201}" type="slidenum">
              <a:rPr lang="en-US" smtClean="0"/>
              <a:t>3</a:t>
            </a:fld>
            <a:endParaRPr lang="en-US"/>
          </a:p>
        </p:txBody>
      </p:sp>
    </p:spTree>
    <p:extLst>
      <p:ext uri="{BB962C8B-B14F-4D97-AF65-F5344CB8AC3E}">
        <p14:creationId xmlns:p14="http://schemas.microsoft.com/office/powerpoint/2010/main" val="886073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3A94-3B89-8A4A-AB23-2FC7E475F5CC}"/>
              </a:ext>
            </a:extLst>
          </p:cNvPr>
          <p:cNvSpPr>
            <a:spLocks noGrp="1"/>
          </p:cNvSpPr>
          <p:nvPr>
            <p:ph type="title"/>
          </p:nvPr>
        </p:nvSpPr>
        <p:spPr>
          <a:xfrm>
            <a:off x="839788" y="457200"/>
            <a:ext cx="3932237" cy="1600200"/>
          </a:xfrm>
        </p:spPr>
        <p:txBody>
          <a:bodyPr anchor="b">
            <a:normAutofit/>
          </a:bodyPr>
          <a:lstStyle/>
          <a:p>
            <a:r>
              <a:rPr lang="en-US" dirty="0"/>
              <a:t>Q-Q plot of the best model</a:t>
            </a:r>
          </a:p>
        </p:txBody>
      </p:sp>
      <p:pic>
        <p:nvPicPr>
          <p:cNvPr id="10" name="object 3" descr="Gráfico, Gráfico de líneas&#10;&#10;Descripción generada automáticamente">
            <a:extLst>
              <a:ext uri="{FF2B5EF4-FFF2-40B4-BE49-F238E27FC236}">
                <a16:creationId xmlns:a16="http://schemas.microsoft.com/office/drawing/2014/main" id="{3EBF1BF6-080F-C1B2-DE51-7C2F134AF94D}"/>
              </a:ext>
            </a:extLst>
          </p:cNvPr>
          <p:cNvPicPr/>
          <p:nvPr/>
        </p:nvPicPr>
        <p:blipFill>
          <a:blip r:embed="rId2" cstate="print"/>
          <a:stretch>
            <a:fillRect/>
          </a:stretch>
        </p:blipFill>
        <p:spPr>
          <a:xfrm>
            <a:off x="5860485" y="987425"/>
            <a:ext cx="4817606" cy="4873625"/>
          </a:xfrm>
          <a:prstGeom prst="rect">
            <a:avLst/>
          </a:prstGeom>
          <a:noFill/>
        </p:spPr>
      </p:pic>
      <p:sp>
        <p:nvSpPr>
          <p:cNvPr id="3" name="Content Placeholder 2">
            <a:extLst>
              <a:ext uri="{FF2B5EF4-FFF2-40B4-BE49-F238E27FC236}">
                <a16:creationId xmlns:a16="http://schemas.microsoft.com/office/drawing/2014/main" id="{4C5E34C5-C497-6442-B752-99A5D43F53C2}"/>
              </a:ext>
            </a:extLst>
          </p:cNvPr>
          <p:cNvSpPr>
            <a:spLocks noGrp="1"/>
          </p:cNvSpPr>
          <p:nvPr>
            <p:ph type="body" sz="half" idx="2"/>
          </p:nvPr>
        </p:nvSpPr>
        <p:spPr>
          <a:xfrm>
            <a:off x="839788" y="2057400"/>
            <a:ext cx="3932237" cy="3811588"/>
          </a:xfrm>
        </p:spPr>
        <p:txBody>
          <a:bodyPr>
            <a:normAutofit/>
          </a:bodyPr>
          <a:lstStyle/>
          <a:p>
            <a:endParaRPr lang="en-US" dirty="0"/>
          </a:p>
          <a:p>
            <a:r>
              <a:rPr lang="en-US" dirty="0"/>
              <a:t>This is the Q-Q plot of the best model’s test results vs the truths </a:t>
            </a:r>
          </a:p>
        </p:txBody>
      </p:sp>
      <p:sp>
        <p:nvSpPr>
          <p:cNvPr id="5" name="Slide Number Placeholder 4">
            <a:extLst>
              <a:ext uri="{FF2B5EF4-FFF2-40B4-BE49-F238E27FC236}">
                <a16:creationId xmlns:a16="http://schemas.microsoft.com/office/drawing/2014/main" id="{8195E48F-F367-1549-BB9D-5093A029404C}"/>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5075537C-CA84-1446-933C-8E9D027F9201}" type="slidenum">
              <a:rPr lang="en-US" smtClean="0"/>
              <a:pPr>
                <a:spcAft>
                  <a:spcPts val="600"/>
                </a:spcAft>
              </a:pPr>
              <a:t>30</a:t>
            </a:fld>
            <a:endParaRPr lang="en-US"/>
          </a:p>
        </p:txBody>
      </p:sp>
    </p:spTree>
    <p:extLst>
      <p:ext uri="{BB962C8B-B14F-4D97-AF65-F5344CB8AC3E}">
        <p14:creationId xmlns:p14="http://schemas.microsoft.com/office/powerpoint/2010/main" val="2808747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Dashboard</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4"/>
          </p:nvPr>
        </p:nvSpPr>
        <p:spPr/>
        <p:txBody>
          <a:bodyPr/>
          <a:lstStyle/>
          <a:p>
            <a:fld id="{5075537C-CA84-1446-933C-8E9D027F9201}" type="slidenum">
              <a:rPr lang="en-US" smtClean="0"/>
              <a:t>31</a:t>
            </a:fld>
            <a:endParaRPr lang="en-US"/>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838200" y="120333"/>
            <a:ext cx="10515600" cy="1325563"/>
          </a:xfrm>
        </p:spPr>
        <p:txBody>
          <a:bodyPr/>
          <a:lstStyle/>
          <a:p>
            <a:r>
              <a:rPr lang="es-MX" sz="4000" spc="-20" dirty="0" err="1"/>
              <a:t>Bike-sharing</a:t>
            </a:r>
            <a:r>
              <a:rPr lang="es-MX" sz="4000" spc="-55" dirty="0"/>
              <a:t> </a:t>
            </a:r>
            <a:r>
              <a:rPr lang="es-MX" sz="4000" spc="-5" dirty="0" err="1"/>
              <a:t>Demand</a:t>
            </a:r>
            <a:r>
              <a:rPr lang="es-MX" sz="4000" spc="-20" dirty="0"/>
              <a:t> </a:t>
            </a:r>
            <a:r>
              <a:rPr lang="es-MX" sz="4000" spc="-20" dirty="0" err="1"/>
              <a:t>Dashboard</a:t>
            </a:r>
            <a:r>
              <a:rPr lang="es-MX" sz="4000" spc="20" dirty="0"/>
              <a:t> </a:t>
            </a:r>
            <a:r>
              <a:rPr lang="es-MX" sz="4000" spc="-20" dirty="0" err="1"/>
              <a:t>Overview</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690688"/>
            <a:ext cx="4702302" cy="4351338"/>
          </a:xfrm>
        </p:spPr>
        <p:txBody>
          <a:bodyPr>
            <a:normAutofit/>
          </a:bodyPr>
          <a:lstStyle/>
          <a:p>
            <a:pPr marL="0" indent="0">
              <a:buNone/>
            </a:pPr>
            <a:r>
              <a:rPr lang="en-US" dirty="0"/>
              <a:t>This screenshot shows cities’ max bike-sharing prediction on a map, and it includes a dropdown list that allows the user to select a specific city.</a:t>
            </a:r>
          </a:p>
          <a:p>
            <a:pPr marL="0" indent="0">
              <a:buNone/>
            </a:pPr>
            <a:endParaRPr lang="en-US" dirty="0"/>
          </a:p>
        </p:txBody>
      </p:sp>
      <p:sp>
        <p:nvSpPr>
          <p:cNvPr id="3" name="Slide Number Placeholder 2">
            <a:extLst>
              <a:ext uri="{FF2B5EF4-FFF2-40B4-BE49-F238E27FC236}">
                <a16:creationId xmlns:a16="http://schemas.microsoft.com/office/drawing/2014/main" id="{C79977AE-309C-AC49-B15B-7A372153314E}"/>
              </a:ext>
            </a:extLst>
          </p:cNvPr>
          <p:cNvSpPr>
            <a:spLocks noGrp="1"/>
          </p:cNvSpPr>
          <p:nvPr>
            <p:ph type="sldNum" sz="quarter" idx="4"/>
          </p:nvPr>
        </p:nvSpPr>
        <p:spPr/>
        <p:txBody>
          <a:bodyPr/>
          <a:lstStyle/>
          <a:p>
            <a:fld id="{5075537C-CA84-1446-933C-8E9D027F9201}" type="slidenum">
              <a:rPr lang="en-US" smtClean="0"/>
              <a:t>32</a:t>
            </a:fld>
            <a:endParaRPr lang="en-US"/>
          </a:p>
        </p:txBody>
      </p:sp>
      <p:pic>
        <p:nvPicPr>
          <p:cNvPr id="2" name="object 11">
            <a:extLst>
              <a:ext uri="{FF2B5EF4-FFF2-40B4-BE49-F238E27FC236}">
                <a16:creationId xmlns:a16="http://schemas.microsoft.com/office/drawing/2014/main" id="{49046D92-84C9-F1FA-25B7-70DE6F4EBD8E}"/>
              </a:ext>
            </a:extLst>
          </p:cNvPr>
          <p:cNvPicPr/>
          <p:nvPr/>
        </p:nvPicPr>
        <p:blipFill>
          <a:blip r:embed="rId2" cstate="print"/>
          <a:stretch>
            <a:fillRect/>
          </a:stretch>
        </p:blipFill>
        <p:spPr>
          <a:xfrm>
            <a:off x="5540502" y="1969008"/>
            <a:ext cx="6140196" cy="3378708"/>
          </a:xfrm>
          <a:prstGeom prst="rect">
            <a:avLst/>
          </a:prstGeom>
        </p:spPr>
      </p:pic>
    </p:spTree>
    <p:extLst>
      <p:ext uri="{BB962C8B-B14F-4D97-AF65-F5344CB8AC3E}">
        <p14:creationId xmlns:p14="http://schemas.microsoft.com/office/powerpoint/2010/main" val="3393580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838200" y="50801"/>
            <a:ext cx="10515600" cy="1325563"/>
          </a:xfrm>
        </p:spPr>
        <p:txBody>
          <a:bodyPr/>
          <a:lstStyle/>
          <a:p>
            <a:r>
              <a:rPr lang="en-US" sz="4000" spc="-20" dirty="0"/>
              <a:t>Bike-sharing</a:t>
            </a:r>
            <a:r>
              <a:rPr lang="en-US" sz="4000" spc="-60" dirty="0"/>
              <a:t> </a:t>
            </a:r>
            <a:r>
              <a:rPr lang="en-US" sz="4000" spc="-5" dirty="0"/>
              <a:t>Demand</a:t>
            </a:r>
            <a:r>
              <a:rPr lang="en-US" sz="4000" spc="-25" dirty="0"/>
              <a:t> </a:t>
            </a:r>
            <a:r>
              <a:rPr lang="en-US" sz="4000" spc="-20" dirty="0"/>
              <a:t>Overview</a:t>
            </a:r>
            <a:r>
              <a:rPr lang="en-US" sz="4000" spc="-15" dirty="0"/>
              <a:t> </a:t>
            </a:r>
            <a:r>
              <a:rPr lang="en-US" sz="4000" spc="-35" dirty="0"/>
              <a:t>for</a:t>
            </a:r>
            <a:r>
              <a:rPr lang="en-US" sz="4000" spc="-5" dirty="0"/>
              <a:t> </a:t>
            </a:r>
            <a:r>
              <a:rPr lang="en-US" sz="4000" spc="-10" dirty="0"/>
              <a:t>London</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690688"/>
            <a:ext cx="4404360" cy="4351338"/>
          </a:xfrm>
        </p:spPr>
        <p:txBody>
          <a:bodyPr>
            <a:normAutofit/>
          </a:bodyPr>
          <a:lstStyle/>
          <a:p>
            <a:r>
              <a:rPr lang="en-US" dirty="0"/>
              <a:t>When a city is selected, such as London, the dashboard also displays temperature forecast and the relationship between humidity and bike prediction, all for the selected city.</a:t>
            </a:r>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4"/>
          </p:nvPr>
        </p:nvSpPr>
        <p:spPr/>
        <p:txBody>
          <a:bodyPr/>
          <a:lstStyle/>
          <a:p>
            <a:fld id="{5075537C-CA84-1446-933C-8E9D027F9201}" type="slidenum">
              <a:rPr lang="en-US" smtClean="0"/>
              <a:t>33</a:t>
            </a:fld>
            <a:endParaRPr lang="en-US"/>
          </a:p>
        </p:txBody>
      </p:sp>
      <p:pic>
        <p:nvPicPr>
          <p:cNvPr id="6" name="object 4">
            <a:extLst>
              <a:ext uri="{FF2B5EF4-FFF2-40B4-BE49-F238E27FC236}">
                <a16:creationId xmlns:a16="http://schemas.microsoft.com/office/drawing/2014/main" id="{9A83E223-CC87-BBDA-7A19-F931F00ECB0B}"/>
              </a:ext>
            </a:extLst>
          </p:cNvPr>
          <p:cNvPicPr/>
          <p:nvPr/>
        </p:nvPicPr>
        <p:blipFill>
          <a:blip r:embed="rId2" cstate="print"/>
          <a:stretch>
            <a:fillRect/>
          </a:stretch>
        </p:blipFill>
        <p:spPr>
          <a:xfrm>
            <a:off x="5501640" y="2145787"/>
            <a:ext cx="5674493" cy="344113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838200" y="135573"/>
            <a:ext cx="10515600" cy="1325563"/>
          </a:xfrm>
        </p:spPr>
        <p:txBody>
          <a:bodyPr/>
          <a:lstStyle/>
          <a:p>
            <a:r>
              <a:rPr lang="en-US" sz="4000" spc="-20" dirty="0"/>
              <a:t>Bike-sharing</a:t>
            </a:r>
            <a:r>
              <a:rPr lang="en-US" sz="4000" spc="-60" dirty="0"/>
              <a:t> </a:t>
            </a:r>
            <a:r>
              <a:rPr lang="en-US" sz="4000" spc="-5" dirty="0"/>
              <a:t>Demand</a:t>
            </a:r>
            <a:r>
              <a:rPr lang="en-US" sz="4000" spc="-25" dirty="0"/>
              <a:t> </a:t>
            </a:r>
            <a:r>
              <a:rPr lang="en-US" sz="4000" spc="-20" dirty="0"/>
              <a:t>Overview </a:t>
            </a:r>
            <a:r>
              <a:rPr lang="en-US" sz="4000" spc="-35" dirty="0"/>
              <a:t>for</a:t>
            </a:r>
            <a:r>
              <a:rPr lang="en-US" sz="4000" spc="-5" dirty="0"/>
              <a:t> </a:t>
            </a:r>
            <a:r>
              <a:rPr lang="en-US" sz="4000" spc="-15" dirty="0"/>
              <a:t>Seoul</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838200" y="1690688"/>
            <a:ext cx="4968240" cy="4351338"/>
          </a:xfrm>
        </p:spPr>
        <p:txBody>
          <a:bodyPr>
            <a:normAutofit/>
          </a:bodyPr>
          <a:lstStyle/>
          <a:p>
            <a:r>
              <a:rPr lang="en-US" dirty="0"/>
              <a:t>As with London, selecting Seoul changes the dashboard to now show a map of that city as well as the other plots previously mentioned.</a:t>
            </a:r>
          </a:p>
          <a:p>
            <a:endParaRPr lang="en-US" dirty="0"/>
          </a:p>
        </p:txBody>
      </p:sp>
      <p:sp>
        <p:nvSpPr>
          <p:cNvPr id="3" name="Slide Number Placeholder 2">
            <a:extLst>
              <a:ext uri="{FF2B5EF4-FFF2-40B4-BE49-F238E27FC236}">
                <a16:creationId xmlns:a16="http://schemas.microsoft.com/office/drawing/2014/main" id="{1B0540D3-DDDE-4144-9FF0-E6F9944E7152}"/>
              </a:ext>
            </a:extLst>
          </p:cNvPr>
          <p:cNvSpPr>
            <a:spLocks noGrp="1"/>
          </p:cNvSpPr>
          <p:nvPr>
            <p:ph type="sldNum" sz="quarter" idx="4"/>
          </p:nvPr>
        </p:nvSpPr>
        <p:spPr/>
        <p:txBody>
          <a:bodyPr/>
          <a:lstStyle/>
          <a:p>
            <a:fld id="{5075537C-CA84-1446-933C-8E9D027F9201}" type="slidenum">
              <a:rPr lang="en-US" smtClean="0"/>
              <a:t>34</a:t>
            </a:fld>
            <a:endParaRPr lang="en-US"/>
          </a:p>
        </p:txBody>
      </p:sp>
      <p:pic>
        <p:nvPicPr>
          <p:cNvPr id="6" name="object 4">
            <a:extLst>
              <a:ext uri="{FF2B5EF4-FFF2-40B4-BE49-F238E27FC236}">
                <a16:creationId xmlns:a16="http://schemas.microsoft.com/office/drawing/2014/main" id="{A856E091-26D9-B8C8-9242-E6345C993D56}"/>
              </a:ext>
            </a:extLst>
          </p:cNvPr>
          <p:cNvPicPr/>
          <p:nvPr/>
        </p:nvPicPr>
        <p:blipFill>
          <a:blip r:embed="rId2" cstate="print"/>
          <a:stretch>
            <a:fillRect/>
          </a:stretch>
        </p:blipFill>
        <p:spPr>
          <a:xfrm>
            <a:off x="5806440" y="1900722"/>
            <a:ext cx="5958078" cy="3539957"/>
          </a:xfrm>
          <a:prstGeom prst="rect">
            <a:avLst/>
          </a:prstGeom>
        </p:spPr>
      </p:pic>
    </p:spTree>
    <p:extLst>
      <p:ext uri="{BB962C8B-B14F-4D97-AF65-F5344CB8AC3E}">
        <p14:creationId xmlns:p14="http://schemas.microsoft.com/office/powerpoint/2010/main" val="1885057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The highest demand for bike sharing services is in the summer months.</a:t>
            </a:r>
          </a:p>
          <a:p>
            <a:r>
              <a:rPr lang="en-US" dirty="0"/>
              <a:t>On a day-to-day basis, the highest demand is located between 6 and 7 P.M. </a:t>
            </a:r>
          </a:p>
          <a:p>
            <a:r>
              <a:rPr lang="en-US" dirty="0"/>
              <a:t>Unlike summer, winter months have the lower demand for bike sharing.</a:t>
            </a:r>
          </a:p>
          <a:p>
            <a:r>
              <a:rPr lang="en-US" dirty="0"/>
              <a:t>Humidity and temperature have a lot of influence on the quantity of bikes leased, at any given hour.</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4"/>
          </p:nvPr>
        </p:nvSpPr>
        <p:spPr/>
        <p:txBody>
          <a:bodyPr/>
          <a:lstStyle/>
          <a:p>
            <a:fld id="{5075537C-CA84-1446-933C-8E9D027F9201}" type="slidenum">
              <a:rPr lang="en-US" smtClean="0"/>
              <a:t>35</a:t>
            </a:fld>
            <a:endParaRPr lang="en-US"/>
          </a:p>
        </p:txBody>
      </p: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Include any relevant assets like R code snippets, SQL queries, charts, Notebook outputs, or data sets that you may have created during this project</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36</a:t>
            </a:fld>
            <a:endParaRPr lang="en-US"/>
          </a:p>
        </p:txBody>
      </p:sp>
    </p:spTree>
    <p:extLst>
      <p:ext uri="{BB962C8B-B14F-4D97-AF65-F5344CB8AC3E}">
        <p14:creationId xmlns:p14="http://schemas.microsoft.com/office/powerpoint/2010/main" val="341000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37</a:t>
            </a:fld>
            <a:endParaRPr lang="en-US"/>
          </a:p>
        </p:txBody>
      </p:sp>
      <p:pic>
        <p:nvPicPr>
          <p:cNvPr id="10" name="object 2">
            <a:extLst>
              <a:ext uri="{FF2B5EF4-FFF2-40B4-BE49-F238E27FC236}">
                <a16:creationId xmlns:a16="http://schemas.microsoft.com/office/drawing/2014/main" id="{1FE64255-CDA5-7B3D-8D58-106D5CBC04E2}"/>
              </a:ext>
            </a:extLst>
          </p:cNvPr>
          <p:cNvPicPr/>
          <p:nvPr/>
        </p:nvPicPr>
        <p:blipFill>
          <a:blip r:embed="rId2" cstate="print"/>
          <a:stretch>
            <a:fillRect/>
          </a:stretch>
        </p:blipFill>
        <p:spPr>
          <a:xfrm>
            <a:off x="6970775" y="1528731"/>
            <a:ext cx="3334511" cy="2494787"/>
          </a:xfrm>
          <a:prstGeom prst="rect">
            <a:avLst/>
          </a:prstGeom>
        </p:spPr>
      </p:pic>
      <p:pic>
        <p:nvPicPr>
          <p:cNvPr id="11" name="object 3">
            <a:extLst>
              <a:ext uri="{FF2B5EF4-FFF2-40B4-BE49-F238E27FC236}">
                <a16:creationId xmlns:a16="http://schemas.microsoft.com/office/drawing/2014/main" id="{ADEB3EFA-CAF6-53D7-4452-2C53C32DD131}"/>
              </a:ext>
            </a:extLst>
          </p:cNvPr>
          <p:cNvPicPr/>
          <p:nvPr/>
        </p:nvPicPr>
        <p:blipFill>
          <a:blip r:embed="rId3" cstate="print"/>
          <a:stretch>
            <a:fillRect/>
          </a:stretch>
        </p:blipFill>
        <p:spPr>
          <a:xfrm>
            <a:off x="838200" y="1528731"/>
            <a:ext cx="5853683" cy="2494787"/>
          </a:xfrm>
          <a:prstGeom prst="rect">
            <a:avLst/>
          </a:prstGeom>
        </p:spPr>
      </p:pic>
      <p:pic>
        <p:nvPicPr>
          <p:cNvPr id="12" name="object 3">
            <a:extLst>
              <a:ext uri="{FF2B5EF4-FFF2-40B4-BE49-F238E27FC236}">
                <a16:creationId xmlns:a16="http://schemas.microsoft.com/office/drawing/2014/main" id="{D759F85A-EF84-B5AB-C426-2528D9297B6C}"/>
              </a:ext>
            </a:extLst>
          </p:cNvPr>
          <p:cNvPicPr/>
          <p:nvPr/>
        </p:nvPicPr>
        <p:blipFill>
          <a:blip r:embed="rId4" cstate="print"/>
          <a:stretch>
            <a:fillRect/>
          </a:stretch>
        </p:blipFill>
        <p:spPr>
          <a:xfrm>
            <a:off x="4031880" y="4128643"/>
            <a:ext cx="3554590" cy="2364232"/>
          </a:xfrm>
          <a:prstGeom prst="rect">
            <a:avLst/>
          </a:prstGeom>
        </p:spPr>
      </p:pic>
      <p:pic>
        <p:nvPicPr>
          <p:cNvPr id="13" name="object 4">
            <a:extLst>
              <a:ext uri="{FF2B5EF4-FFF2-40B4-BE49-F238E27FC236}">
                <a16:creationId xmlns:a16="http://schemas.microsoft.com/office/drawing/2014/main" id="{6E59C293-638A-B15E-39B5-B029D4CAC244}"/>
              </a:ext>
            </a:extLst>
          </p:cNvPr>
          <p:cNvPicPr/>
          <p:nvPr/>
        </p:nvPicPr>
        <p:blipFill>
          <a:blip r:embed="rId5" cstate="print"/>
          <a:stretch>
            <a:fillRect/>
          </a:stretch>
        </p:blipFill>
        <p:spPr>
          <a:xfrm>
            <a:off x="838200" y="4081589"/>
            <a:ext cx="2944365" cy="1105535"/>
          </a:xfrm>
          <a:prstGeom prst="rect">
            <a:avLst/>
          </a:prstGeom>
        </p:spPr>
      </p:pic>
      <p:pic>
        <p:nvPicPr>
          <p:cNvPr id="14" name="object 5">
            <a:extLst>
              <a:ext uri="{FF2B5EF4-FFF2-40B4-BE49-F238E27FC236}">
                <a16:creationId xmlns:a16="http://schemas.microsoft.com/office/drawing/2014/main" id="{3245FD83-96AD-A455-7C38-28626CFE3B9A}"/>
              </a:ext>
            </a:extLst>
          </p:cNvPr>
          <p:cNvPicPr/>
          <p:nvPr/>
        </p:nvPicPr>
        <p:blipFill>
          <a:blip r:embed="rId6" cstate="print"/>
          <a:stretch>
            <a:fillRect/>
          </a:stretch>
        </p:blipFill>
        <p:spPr>
          <a:xfrm>
            <a:off x="838200" y="5299353"/>
            <a:ext cx="2944365" cy="1193522"/>
          </a:xfrm>
          <a:prstGeom prst="rect">
            <a:avLst/>
          </a:prstGeom>
        </p:spPr>
      </p:pic>
      <p:pic>
        <p:nvPicPr>
          <p:cNvPr id="15" name="object 3">
            <a:extLst>
              <a:ext uri="{FF2B5EF4-FFF2-40B4-BE49-F238E27FC236}">
                <a16:creationId xmlns:a16="http://schemas.microsoft.com/office/drawing/2014/main" id="{F25D8E1A-CEA5-28B9-FF4A-1AAA1D21AD46}"/>
              </a:ext>
            </a:extLst>
          </p:cNvPr>
          <p:cNvPicPr/>
          <p:nvPr/>
        </p:nvPicPr>
        <p:blipFill>
          <a:blip r:embed="rId7" cstate="print"/>
          <a:stretch>
            <a:fillRect/>
          </a:stretch>
        </p:blipFill>
        <p:spPr>
          <a:xfrm>
            <a:off x="7835785" y="4174680"/>
            <a:ext cx="3312273" cy="2364232"/>
          </a:xfrm>
          <a:prstGeom prst="rect">
            <a:avLst/>
          </a:prstGeom>
        </p:spPr>
      </p:pic>
    </p:spTree>
    <p:extLst>
      <p:ext uri="{BB962C8B-B14F-4D97-AF65-F5344CB8AC3E}">
        <p14:creationId xmlns:p14="http://schemas.microsoft.com/office/powerpoint/2010/main" val="998189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38</a:t>
            </a:fld>
            <a:endParaRPr lang="en-US"/>
          </a:p>
        </p:txBody>
      </p:sp>
      <p:pic>
        <p:nvPicPr>
          <p:cNvPr id="3" name="object 4">
            <a:extLst>
              <a:ext uri="{FF2B5EF4-FFF2-40B4-BE49-F238E27FC236}">
                <a16:creationId xmlns:a16="http://schemas.microsoft.com/office/drawing/2014/main" id="{D9C54828-7196-66B8-2B25-64217000716B}"/>
              </a:ext>
            </a:extLst>
          </p:cNvPr>
          <p:cNvPicPr/>
          <p:nvPr/>
        </p:nvPicPr>
        <p:blipFill>
          <a:blip r:embed="rId2" cstate="print"/>
          <a:stretch>
            <a:fillRect/>
          </a:stretch>
        </p:blipFill>
        <p:spPr>
          <a:xfrm>
            <a:off x="502920" y="1690688"/>
            <a:ext cx="4242280" cy="4115372"/>
          </a:xfrm>
          <a:prstGeom prst="rect">
            <a:avLst/>
          </a:prstGeom>
        </p:spPr>
      </p:pic>
      <p:pic>
        <p:nvPicPr>
          <p:cNvPr id="4" name="object 3">
            <a:extLst>
              <a:ext uri="{FF2B5EF4-FFF2-40B4-BE49-F238E27FC236}">
                <a16:creationId xmlns:a16="http://schemas.microsoft.com/office/drawing/2014/main" id="{B5D93B3B-B2EC-B5B4-7EE9-8E66FD1A45BB}"/>
              </a:ext>
            </a:extLst>
          </p:cNvPr>
          <p:cNvPicPr/>
          <p:nvPr/>
        </p:nvPicPr>
        <p:blipFill>
          <a:blip r:embed="rId3" cstate="print"/>
          <a:stretch>
            <a:fillRect/>
          </a:stretch>
        </p:blipFill>
        <p:spPr>
          <a:xfrm>
            <a:off x="7819300" y="3668954"/>
            <a:ext cx="3554198" cy="2139280"/>
          </a:xfrm>
          <a:prstGeom prst="rect">
            <a:avLst/>
          </a:prstGeom>
        </p:spPr>
      </p:pic>
      <p:pic>
        <p:nvPicPr>
          <p:cNvPr id="5" name="object 4">
            <a:extLst>
              <a:ext uri="{FF2B5EF4-FFF2-40B4-BE49-F238E27FC236}">
                <a16:creationId xmlns:a16="http://schemas.microsoft.com/office/drawing/2014/main" id="{85436E70-AB74-FE50-1D1A-4A1F79B976E3}"/>
              </a:ext>
            </a:extLst>
          </p:cNvPr>
          <p:cNvPicPr/>
          <p:nvPr/>
        </p:nvPicPr>
        <p:blipFill>
          <a:blip r:embed="rId4" cstate="print"/>
          <a:stretch>
            <a:fillRect/>
          </a:stretch>
        </p:blipFill>
        <p:spPr>
          <a:xfrm>
            <a:off x="4800600" y="1690688"/>
            <a:ext cx="2959606" cy="4115372"/>
          </a:xfrm>
          <a:prstGeom prst="rect">
            <a:avLst/>
          </a:prstGeom>
        </p:spPr>
      </p:pic>
      <p:pic>
        <p:nvPicPr>
          <p:cNvPr id="7" name="object 5">
            <a:extLst>
              <a:ext uri="{FF2B5EF4-FFF2-40B4-BE49-F238E27FC236}">
                <a16:creationId xmlns:a16="http://schemas.microsoft.com/office/drawing/2014/main" id="{E64928D7-1F95-4DD7-24C6-EDB3E8AE8454}"/>
              </a:ext>
            </a:extLst>
          </p:cNvPr>
          <p:cNvPicPr/>
          <p:nvPr/>
        </p:nvPicPr>
        <p:blipFill>
          <a:blip r:embed="rId5" cstate="print"/>
          <a:stretch>
            <a:fillRect/>
          </a:stretch>
        </p:blipFill>
        <p:spPr>
          <a:xfrm>
            <a:off x="7819300" y="1690688"/>
            <a:ext cx="3554198" cy="1911638"/>
          </a:xfrm>
          <a:prstGeom prst="rect">
            <a:avLst/>
          </a:prstGeom>
        </p:spPr>
      </p:pic>
    </p:spTree>
    <p:extLst>
      <p:ext uri="{BB962C8B-B14F-4D97-AF65-F5344CB8AC3E}">
        <p14:creationId xmlns:p14="http://schemas.microsoft.com/office/powerpoint/2010/main" val="1304443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39</a:t>
            </a:fld>
            <a:endParaRPr lang="en-US"/>
          </a:p>
        </p:txBody>
      </p:sp>
      <p:pic>
        <p:nvPicPr>
          <p:cNvPr id="3" name="object 4">
            <a:extLst>
              <a:ext uri="{FF2B5EF4-FFF2-40B4-BE49-F238E27FC236}">
                <a16:creationId xmlns:a16="http://schemas.microsoft.com/office/drawing/2014/main" id="{D9C54828-7196-66B8-2B25-64217000716B}"/>
              </a:ext>
            </a:extLst>
          </p:cNvPr>
          <p:cNvPicPr/>
          <p:nvPr/>
        </p:nvPicPr>
        <p:blipFill>
          <a:blip r:embed="rId2" cstate="print"/>
          <a:stretch>
            <a:fillRect/>
          </a:stretch>
        </p:blipFill>
        <p:spPr>
          <a:xfrm>
            <a:off x="502920" y="1690688"/>
            <a:ext cx="4242280" cy="4115372"/>
          </a:xfrm>
          <a:prstGeom prst="rect">
            <a:avLst/>
          </a:prstGeom>
        </p:spPr>
      </p:pic>
      <p:pic>
        <p:nvPicPr>
          <p:cNvPr id="4" name="object 3">
            <a:extLst>
              <a:ext uri="{FF2B5EF4-FFF2-40B4-BE49-F238E27FC236}">
                <a16:creationId xmlns:a16="http://schemas.microsoft.com/office/drawing/2014/main" id="{B5D93B3B-B2EC-B5B4-7EE9-8E66FD1A45BB}"/>
              </a:ext>
            </a:extLst>
          </p:cNvPr>
          <p:cNvPicPr/>
          <p:nvPr/>
        </p:nvPicPr>
        <p:blipFill>
          <a:blip r:embed="rId3" cstate="print"/>
          <a:stretch>
            <a:fillRect/>
          </a:stretch>
        </p:blipFill>
        <p:spPr>
          <a:xfrm>
            <a:off x="7819300" y="3668954"/>
            <a:ext cx="3554198" cy="2139280"/>
          </a:xfrm>
          <a:prstGeom prst="rect">
            <a:avLst/>
          </a:prstGeom>
        </p:spPr>
      </p:pic>
      <p:pic>
        <p:nvPicPr>
          <p:cNvPr id="5" name="object 4">
            <a:extLst>
              <a:ext uri="{FF2B5EF4-FFF2-40B4-BE49-F238E27FC236}">
                <a16:creationId xmlns:a16="http://schemas.microsoft.com/office/drawing/2014/main" id="{85436E70-AB74-FE50-1D1A-4A1F79B976E3}"/>
              </a:ext>
            </a:extLst>
          </p:cNvPr>
          <p:cNvPicPr/>
          <p:nvPr/>
        </p:nvPicPr>
        <p:blipFill>
          <a:blip r:embed="rId4" cstate="print"/>
          <a:stretch>
            <a:fillRect/>
          </a:stretch>
        </p:blipFill>
        <p:spPr>
          <a:xfrm>
            <a:off x="4800600" y="1690688"/>
            <a:ext cx="2959606" cy="4115372"/>
          </a:xfrm>
          <a:prstGeom prst="rect">
            <a:avLst/>
          </a:prstGeom>
        </p:spPr>
      </p:pic>
      <p:pic>
        <p:nvPicPr>
          <p:cNvPr id="7" name="object 5">
            <a:extLst>
              <a:ext uri="{FF2B5EF4-FFF2-40B4-BE49-F238E27FC236}">
                <a16:creationId xmlns:a16="http://schemas.microsoft.com/office/drawing/2014/main" id="{E64928D7-1F95-4DD7-24C6-EDB3E8AE8454}"/>
              </a:ext>
            </a:extLst>
          </p:cNvPr>
          <p:cNvPicPr/>
          <p:nvPr/>
        </p:nvPicPr>
        <p:blipFill>
          <a:blip r:embed="rId5" cstate="print"/>
          <a:stretch>
            <a:fillRect/>
          </a:stretch>
        </p:blipFill>
        <p:spPr>
          <a:xfrm>
            <a:off x="7819300" y="1690688"/>
            <a:ext cx="3554198" cy="1911638"/>
          </a:xfrm>
          <a:prstGeom prst="rect">
            <a:avLst/>
          </a:prstGeom>
        </p:spPr>
      </p:pic>
      <p:pic>
        <p:nvPicPr>
          <p:cNvPr id="9" name="Imagen 8">
            <a:extLst>
              <a:ext uri="{FF2B5EF4-FFF2-40B4-BE49-F238E27FC236}">
                <a16:creationId xmlns:a16="http://schemas.microsoft.com/office/drawing/2014/main" id="{28A21A50-A1B9-E08D-8AA2-142FCB1C49AA}"/>
              </a:ext>
            </a:extLst>
          </p:cNvPr>
          <p:cNvPicPr>
            <a:picLocks noChangeAspect="1"/>
          </p:cNvPicPr>
          <p:nvPr/>
        </p:nvPicPr>
        <p:blipFill>
          <a:blip r:embed="rId6"/>
          <a:stretch>
            <a:fillRect/>
          </a:stretch>
        </p:blipFill>
        <p:spPr>
          <a:xfrm>
            <a:off x="0" y="0"/>
            <a:ext cx="12192000" cy="6858000"/>
          </a:xfrm>
          <a:prstGeom prst="rect">
            <a:avLst/>
          </a:prstGeom>
        </p:spPr>
      </p:pic>
      <p:pic>
        <p:nvPicPr>
          <p:cNvPr id="11" name="Imagen 10">
            <a:extLst>
              <a:ext uri="{FF2B5EF4-FFF2-40B4-BE49-F238E27FC236}">
                <a16:creationId xmlns:a16="http://schemas.microsoft.com/office/drawing/2014/main" id="{47DA1A0C-2875-90C6-821A-FEFB1D0159A1}"/>
              </a:ext>
            </a:extLst>
          </p:cNvPr>
          <p:cNvPicPr>
            <a:picLocks noChangeAspect="1"/>
          </p:cNvPicPr>
          <p:nvPr/>
        </p:nvPicPr>
        <p:blipFill>
          <a:blip r:embed="rId6"/>
          <a:stretch>
            <a:fillRect/>
          </a:stretch>
        </p:blipFill>
        <p:spPr>
          <a:xfrm>
            <a:off x="0" y="0"/>
            <a:ext cx="12192000" cy="6858000"/>
          </a:xfrm>
          <a:prstGeom prst="rect">
            <a:avLst/>
          </a:prstGeom>
        </p:spPr>
      </p:pic>
      <p:pic>
        <p:nvPicPr>
          <p:cNvPr id="13" name="Imagen 12">
            <a:extLst>
              <a:ext uri="{FF2B5EF4-FFF2-40B4-BE49-F238E27FC236}">
                <a16:creationId xmlns:a16="http://schemas.microsoft.com/office/drawing/2014/main" id="{45C2A787-7741-5E10-0335-F15098427891}"/>
              </a:ext>
            </a:extLst>
          </p:cNvPr>
          <p:cNvPicPr>
            <a:picLocks noChangeAspect="1"/>
          </p:cNvPicPr>
          <p:nvPr/>
        </p:nvPicPr>
        <p:blipFill>
          <a:blip r:embed="rId6"/>
          <a:stretch>
            <a:fillRect/>
          </a:stretch>
        </p:blipFill>
        <p:spPr>
          <a:xfrm>
            <a:off x="0" y="0"/>
            <a:ext cx="12192000" cy="6858000"/>
          </a:xfrm>
          <a:prstGeom prst="rect">
            <a:avLst/>
          </a:prstGeom>
        </p:spPr>
      </p:pic>
      <p:pic>
        <p:nvPicPr>
          <p:cNvPr id="15" name="Imagen 14">
            <a:extLst>
              <a:ext uri="{FF2B5EF4-FFF2-40B4-BE49-F238E27FC236}">
                <a16:creationId xmlns:a16="http://schemas.microsoft.com/office/drawing/2014/main" id="{D7C0C08D-44D5-C8CA-1CD5-C81EC87ECFB3}"/>
              </a:ext>
            </a:extLst>
          </p:cNvPr>
          <p:cNvPicPr>
            <a:picLocks noChangeAspect="1"/>
          </p:cNvPicPr>
          <p:nvPr/>
        </p:nvPicPr>
        <p:blipFill>
          <a:blip r:embed="rId6"/>
          <a:stretch>
            <a:fillRect/>
          </a:stretch>
        </p:blipFill>
        <p:spPr>
          <a:xfrm>
            <a:off x="0" y="0"/>
            <a:ext cx="12192000" cy="6858000"/>
          </a:xfrm>
          <a:prstGeom prst="rect">
            <a:avLst/>
          </a:prstGeom>
        </p:spPr>
      </p:pic>
      <p:pic>
        <p:nvPicPr>
          <p:cNvPr id="17" name="Imagen 16">
            <a:extLst>
              <a:ext uri="{FF2B5EF4-FFF2-40B4-BE49-F238E27FC236}">
                <a16:creationId xmlns:a16="http://schemas.microsoft.com/office/drawing/2014/main" id="{80074CE2-A870-C171-92BD-8EFDB5CC78E9}"/>
              </a:ext>
            </a:extLst>
          </p:cNvPr>
          <p:cNvPicPr>
            <a:picLocks noChangeAspect="1"/>
          </p:cNvPicPr>
          <p:nvPr/>
        </p:nvPicPr>
        <p:blipFill>
          <a:blip r:embed="rId6"/>
          <a:stretch>
            <a:fillRect/>
          </a:stretch>
        </p:blipFill>
        <p:spPr>
          <a:xfrm>
            <a:off x="0" y="0"/>
            <a:ext cx="12192000" cy="6858000"/>
          </a:xfrm>
          <a:prstGeom prst="rect">
            <a:avLst/>
          </a:prstGeom>
        </p:spPr>
      </p:pic>
      <p:pic>
        <p:nvPicPr>
          <p:cNvPr id="8" name="object 3">
            <a:extLst>
              <a:ext uri="{FF2B5EF4-FFF2-40B4-BE49-F238E27FC236}">
                <a16:creationId xmlns:a16="http://schemas.microsoft.com/office/drawing/2014/main" id="{89ECB468-2FE3-7BC0-0C60-079E366F39F7}"/>
              </a:ext>
            </a:extLst>
          </p:cNvPr>
          <p:cNvPicPr/>
          <p:nvPr/>
        </p:nvPicPr>
        <p:blipFill>
          <a:blip r:embed="rId7" cstate="print"/>
          <a:stretch>
            <a:fillRect/>
          </a:stretch>
        </p:blipFill>
        <p:spPr>
          <a:xfrm>
            <a:off x="890244" y="1517649"/>
            <a:ext cx="2176271" cy="1443227"/>
          </a:xfrm>
          <a:prstGeom prst="rect">
            <a:avLst/>
          </a:prstGeom>
        </p:spPr>
      </p:pic>
      <p:pic>
        <p:nvPicPr>
          <p:cNvPr id="10" name="object 4">
            <a:extLst>
              <a:ext uri="{FF2B5EF4-FFF2-40B4-BE49-F238E27FC236}">
                <a16:creationId xmlns:a16="http://schemas.microsoft.com/office/drawing/2014/main" id="{03D3934B-3811-811F-10E6-C1DAA24A4932}"/>
              </a:ext>
            </a:extLst>
          </p:cNvPr>
          <p:cNvPicPr/>
          <p:nvPr/>
        </p:nvPicPr>
        <p:blipFill>
          <a:blip r:embed="rId8" cstate="print"/>
          <a:stretch>
            <a:fillRect/>
          </a:stretch>
        </p:blipFill>
        <p:spPr>
          <a:xfrm>
            <a:off x="3148812" y="1510030"/>
            <a:ext cx="2357627" cy="1450848"/>
          </a:xfrm>
          <a:prstGeom prst="rect">
            <a:avLst/>
          </a:prstGeom>
        </p:spPr>
      </p:pic>
      <p:pic>
        <p:nvPicPr>
          <p:cNvPr id="12" name="object 5">
            <a:extLst>
              <a:ext uri="{FF2B5EF4-FFF2-40B4-BE49-F238E27FC236}">
                <a16:creationId xmlns:a16="http://schemas.microsoft.com/office/drawing/2014/main" id="{A2E5DE37-A981-E4D8-62C8-DA30E774BC54}"/>
              </a:ext>
            </a:extLst>
          </p:cNvPr>
          <p:cNvPicPr/>
          <p:nvPr/>
        </p:nvPicPr>
        <p:blipFill>
          <a:blip r:embed="rId9" cstate="print"/>
          <a:stretch>
            <a:fillRect/>
          </a:stretch>
        </p:blipFill>
        <p:spPr>
          <a:xfrm>
            <a:off x="5588737" y="1493265"/>
            <a:ext cx="3058667" cy="1467611"/>
          </a:xfrm>
          <a:prstGeom prst="rect">
            <a:avLst/>
          </a:prstGeom>
        </p:spPr>
      </p:pic>
      <p:pic>
        <p:nvPicPr>
          <p:cNvPr id="14" name="object 6">
            <a:extLst>
              <a:ext uri="{FF2B5EF4-FFF2-40B4-BE49-F238E27FC236}">
                <a16:creationId xmlns:a16="http://schemas.microsoft.com/office/drawing/2014/main" id="{F0F0FAB6-F9F5-F0DB-163E-7988094CD759}"/>
              </a:ext>
            </a:extLst>
          </p:cNvPr>
          <p:cNvPicPr/>
          <p:nvPr/>
        </p:nvPicPr>
        <p:blipFill>
          <a:blip r:embed="rId10" cstate="print"/>
          <a:stretch>
            <a:fillRect/>
          </a:stretch>
        </p:blipFill>
        <p:spPr>
          <a:xfrm>
            <a:off x="8746464" y="1491741"/>
            <a:ext cx="2022348" cy="1466087"/>
          </a:xfrm>
          <a:prstGeom prst="rect">
            <a:avLst/>
          </a:prstGeom>
        </p:spPr>
      </p:pic>
      <p:pic>
        <p:nvPicPr>
          <p:cNvPr id="16" name="object 7">
            <a:extLst>
              <a:ext uri="{FF2B5EF4-FFF2-40B4-BE49-F238E27FC236}">
                <a16:creationId xmlns:a16="http://schemas.microsoft.com/office/drawing/2014/main" id="{EE16881F-2D0B-4D1D-C6F7-12F7D95D5353}"/>
              </a:ext>
            </a:extLst>
          </p:cNvPr>
          <p:cNvPicPr/>
          <p:nvPr/>
        </p:nvPicPr>
        <p:blipFill>
          <a:blip r:embed="rId11" cstate="print"/>
          <a:stretch>
            <a:fillRect/>
          </a:stretch>
        </p:blipFill>
        <p:spPr>
          <a:xfrm>
            <a:off x="890244" y="3061462"/>
            <a:ext cx="2953511" cy="1501139"/>
          </a:xfrm>
          <a:prstGeom prst="rect">
            <a:avLst/>
          </a:prstGeom>
        </p:spPr>
      </p:pic>
      <p:pic>
        <p:nvPicPr>
          <p:cNvPr id="18" name="object 8">
            <a:extLst>
              <a:ext uri="{FF2B5EF4-FFF2-40B4-BE49-F238E27FC236}">
                <a16:creationId xmlns:a16="http://schemas.microsoft.com/office/drawing/2014/main" id="{363FCC7A-DDBB-AEF9-2F6A-8FA9693967CE}"/>
              </a:ext>
            </a:extLst>
          </p:cNvPr>
          <p:cNvPicPr/>
          <p:nvPr/>
        </p:nvPicPr>
        <p:blipFill>
          <a:blip r:embed="rId12" cstate="print"/>
          <a:stretch>
            <a:fillRect/>
          </a:stretch>
        </p:blipFill>
        <p:spPr>
          <a:xfrm>
            <a:off x="890244" y="4663186"/>
            <a:ext cx="2953511" cy="1693163"/>
          </a:xfrm>
          <a:prstGeom prst="rect">
            <a:avLst/>
          </a:prstGeom>
        </p:spPr>
      </p:pic>
      <p:pic>
        <p:nvPicPr>
          <p:cNvPr id="19" name="object 9">
            <a:extLst>
              <a:ext uri="{FF2B5EF4-FFF2-40B4-BE49-F238E27FC236}">
                <a16:creationId xmlns:a16="http://schemas.microsoft.com/office/drawing/2014/main" id="{199E6817-281F-8CE8-9FAF-78CC77D0A3F8}"/>
              </a:ext>
            </a:extLst>
          </p:cNvPr>
          <p:cNvPicPr/>
          <p:nvPr/>
        </p:nvPicPr>
        <p:blipFill>
          <a:blip r:embed="rId13" cstate="print"/>
          <a:stretch>
            <a:fillRect/>
          </a:stretch>
        </p:blipFill>
        <p:spPr>
          <a:xfrm>
            <a:off x="4142346" y="3061462"/>
            <a:ext cx="3006851" cy="3294888"/>
          </a:xfrm>
          <a:prstGeom prst="rect">
            <a:avLst/>
          </a:prstGeom>
        </p:spPr>
      </p:pic>
      <p:pic>
        <p:nvPicPr>
          <p:cNvPr id="20" name="object 10">
            <a:extLst>
              <a:ext uri="{FF2B5EF4-FFF2-40B4-BE49-F238E27FC236}">
                <a16:creationId xmlns:a16="http://schemas.microsoft.com/office/drawing/2014/main" id="{61A5D81E-7B49-6759-41F9-9F5EC82517B4}"/>
              </a:ext>
            </a:extLst>
          </p:cNvPr>
          <p:cNvPicPr/>
          <p:nvPr/>
        </p:nvPicPr>
        <p:blipFill>
          <a:blip r:embed="rId14" cstate="print"/>
          <a:stretch>
            <a:fillRect/>
          </a:stretch>
        </p:blipFill>
        <p:spPr>
          <a:xfrm>
            <a:off x="7447788" y="3062549"/>
            <a:ext cx="3321024" cy="3292714"/>
          </a:xfrm>
          <a:prstGeom prst="rect">
            <a:avLst/>
          </a:prstGeom>
        </p:spPr>
      </p:pic>
    </p:spTree>
    <p:extLst>
      <p:ext uri="{BB962C8B-B14F-4D97-AF65-F5344CB8AC3E}">
        <p14:creationId xmlns:p14="http://schemas.microsoft.com/office/powerpoint/2010/main" val="42393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Bike Sharing systems are a great way of moving in the cities that offer it, as it allows you to use a green transportation mode without having to have your own.</a:t>
            </a:r>
          </a:p>
          <a:p>
            <a:r>
              <a:rPr lang="en-US" sz="2200" dirty="0"/>
              <a:t>There are many factors that affects its demand, and one of those is the weather, then it would be useful to implement actions based on data to improve the service offered.</a:t>
            </a:r>
          </a:p>
          <a:p>
            <a:r>
              <a:rPr lang="en-US" sz="2200" dirty="0"/>
              <a:t>The goal of this project is to create a tool that allows the offerors and demanders a visualization of how weather affects the service so they can think of their own actions and procedures.</a:t>
            </a:r>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4"/>
          </p:nvPr>
        </p:nvSpPr>
        <p:spPr/>
        <p:txBody>
          <a:bodyPr/>
          <a:lstStyle/>
          <a:p>
            <a:fld id="{5075537C-CA84-1446-933C-8E9D027F9201}" type="slidenum">
              <a:rPr lang="en-US" smtClean="0"/>
              <a:t>4</a:t>
            </a:fld>
            <a:endParaRPr lang="en-US"/>
          </a:p>
        </p:txBody>
      </p:sp>
    </p:spTree>
    <p:extLst>
      <p:ext uri="{BB962C8B-B14F-4D97-AF65-F5344CB8AC3E}">
        <p14:creationId xmlns:p14="http://schemas.microsoft.com/office/powerpoint/2010/main" val="305327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40</a:t>
            </a:fld>
            <a:endParaRPr lang="en-US"/>
          </a:p>
        </p:txBody>
      </p:sp>
      <p:pic>
        <p:nvPicPr>
          <p:cNvPr id="10" name="object 3">
            <a:extLst>
              <a:ext uri="{FF2B5EF4-FFF2-40B4-BE49-F238E27FC236}">
                <a16:creationId xmlns:a16="http://schemas.microsoft.com/office/drawing/2014/main" id="{3808AC94-FCC5-6EE6-F8A2-0C61F5C25BEB}"/>
              </a:ext>
            </a:extLst>
          </p:cNvPr>
          <p:cNvPicPr/>
          <p:nvPr/>
        </p:nvPicPr>
        <p:blipFill>
          <a:blip r:embed="rId2" cstate="print"/>
          <a:stretch>
            <a:fillRect/>
          </a:stretch>
        </p:blipFill>
        <p:spPr>
          <a:xfrm>
            <a:off x="1211836" y="1582864"/>
            <a:ext cx="5248655" cy="2444495"/>
          </a:xfrm>
          <a:prstGeom prst="rect">
            <a:avLst/>
          </a:prstGeom>
        </p:spPr>
      </p:pic>
      <p:pic>
        <p:nvPicPr>
          <p:cNvPr id="11" name="object 4">
            <a:extLst>
              <a:ext uri="{FF2B5EF4-FFF2-40B4-BE49-F238E27FC236}">
                <a16:creationId xmlns:a16="http://schemas.microsoft.com/office/drawing/2014/main" id="{107C2B62-1597-FDEE-E39D-7FF18F8AAA25}"/>
              </a:ext>
            </a:extLst>
          </p:cNvPr>
          <p:cNvPicPr/>
          <p:nvPr/>
        </p:nvPicPr>
        <p:blipFill>
          <a:blip r:embed="rId3" cstate="print"/>
          <a:stretch>
            <a:fillRect/>
          </a:stretch>
        </p:blipFill>
        <p:spPr>
          <a:xfrm>
            <a:off x="1211836" y="4156771"/>
            <a:ext cx="5248655" cy="2150363"/>
          </a:xfrm>
          <a:prstGeom prst="rect">
            <a:avLst/>
          </a:prstGeom>
        </p:spPr>
      </p:pic>
      <p:grpSp>
        <p:nvGrpSpPr>
          <p:cNvPr id="13" name="object 3">
            <a:extLst>
              <a:ext uri="{FF2B5EF4-FFF2-40B4-BE49-F238E27FC236}">
                <a16:creationId xmlns:a16="http://schemas.microsoft.com/office/drawing/2014/main" id="{8AC56C32-ABE2-61C2-0DE9-D18D98ECA2F8}"/>
              </a:ext>
            </a:extLst>
          </p:cNvPr>
          <p:cNvGrpSpPr/>
          <p:nvPr/>
        </p:nvGrpSpPr>
        <p:grpSpPr>
          <a:xfrm>
            <a:off x="7080250" y="1555432"/>
            <a:ext cx="4273550" cy="4983480"/>
            <a:chOff x="603504" y="1627632"/>
            <a:chExt cx="4273550" cy="4983480"/>
          </a:xfrm>
        </p:grpSpPr>
        <p:pic>
          <p:nvPicPr>
            <p:cNvPr id="14" name="object 4">
              <a:extLst>
                <a:ext uri="{FF2B5EF4-FFF2-40B4-BE49-F238E27FC236}">
                  <a16:creationId xmlns:a16="http://schemas.microsoft.com/office/drawing/2014/main" id="{92D4C83A-5F5C-52AE-6DEA-8B00EF6D2FED}"/>
                </a:ext>
              </a:extLst>
            </p:cNvPr>
            <p:cNvPicPr/>
            <p:nvPr/>
          </p:nvPicPr>
          <p:blipFill>
            <a:blip r:embed="rId4" cstate="print"/>
            <a:stretch>
              <a:fillRect/>
            </a:stretch>
          </p:blipFill>
          <p:spPr>
            <a:xfrm>
              <a:off x="603504" y="1627632"/>
              <a:ext cx="4273295" cy="2471927"/>
            </a:xfrm>
            <a:prstGeom prst="rect">
              <a:avLst/>
            </a:prstGeom>
          </p:spPr>
        </p:pic>
        <p:pic>
          <p:nvPicPr>
            <p:cNvPr id="15" name="object 5">
              <a:extLst>
                <a:ext uri="{FF2B5EF4-FFF2-40B4-BE49-F238E27FC236}">
                  <a16:creationId xmlns:a16="http://schemas.microsoft.com/office/drawing/2014/main" id="{449783BE-16AA-C52C-A8B1-666A24520DC3}"/>
                </a:ext>
              </a:extLst>
            </p:cNvPr>
            <p:cNvPicPr/>
            <p:nvPr/>
          </p:nvPicPr>
          <p:blipFill>
            <a:blip r:embed="rId5" cstate="print"/>
            <a:stretch>
              <a:fillRect/>
            </a:stretch>
          </p:blipFill>
          <p:spPr>
            <a:xfrm>
              <a:off x="603504" y="4139183"/>
              <a:ext cx="4273295" cy="2471927"/>
            </a:xfrm>
            <a:prstGeom prst="rect">
              <a:avLst/>
            </a:prstGeom>
          </p:spPr>
        </p:pic>
      </p:grpSp>
    </p:spTree>
    <p:extLst>
      <p:ext uri="{BB962C8B-B14F-4D97-AF65-F5344CB8AC3E}">
        <p14:creationId xmlns:p14="http://schemas.microsoft.com/office/powerpoint/2010/main" val="2734544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4"/>
          </p:nvPr>
        </p:nvSpPr>
        <p:spPr/>
        <p:txBody>
          <a:bodyPr/>
          <a:lstStyle/>
          <a:p>
            <a:fld id="{5075537C-CA84-1446-933C-8E9D027F9201}" type="slidenum">
              <a:rPr lang="en-US" smtClean="0"/>
              <a:t>41</a:t>
            </a:fld>
            <a:endParaRPr lang="en-US"/>
          </a:p>
        </p:txBody>
      </p:sp>
      <p:pic>
        <p:nvPicPr>
          <p:cNvPr id="3" name="object 6">
            <a:extLst>
              <a:ext uri="{FF2B5EF4-FFF2-40B4-BE49-F238E27FC236}">
                <a16:creationId xmlns:a16="http://schemas.microsoft.com/office/drawing/2014/main" id="{035C7504-AFA3-E9B7-D950-F9C5972B83F2}"/>
              </a:ext>
            </a:extLst>
          </p:cNvPr>
          <p:cNvPicPr/>
          <p:nvPr/>
        </p:nvPicPr>
        <p:blipFill>
          <a:blip r:embed="rId2" cstate="print"/>
          <a:stretch>
            <a:fillRect/>
          </a:stretch>
        </p:blipFill>
        <p:spPr>
          <a:xfrm>
            <a:off x="1391413" y="2014537"/>
            <a:ext cx="4704587" cy="3956303"/>
          </a:xfrm>
          <a:prstGeom prst="rect">
            <a:avLst/>
          </a:prstGeom>
        </p:spPr>
      </p:pic>
      <p:pic>
        <p:nvPicPr>
          <p:cNvPr id="4" name="object 6">
            <a:extLst>
              <a:ext uri="{FF2B5EF4-FFF2-40B4-BE49-F238E27FC236}">
                <a16:creationId xmlns:a16="http://schemas.microsoft.com/office/drawing/2014/main" id="{B756474D-4B98-1406-B613-95DDDD902918}"/>
              </a:ext>
            </a:extLst>
          </p:cNvPr>
          <p:cNvPicPr/>
          <p:nvPr/>
        </p:nvPicPr>
        <p:blipFill>
          <a:blip r:embed="rId3" cstate="print"/>
          <a:stretch>
            <a:fillRect/>
          </a:stretch>
        </p:blipFill>
        <p:spPr>
          <a:xfrm>
            <a:off x="6995922" y="1690688"/>
            <a:ext cx="3229355" cy="4604003"/>
          </a:xfrm>
          <a:prstGeom prst="rect">
            <a:avLst/>
          </a:prstGeom>
        </p:spPr>
      </p:pic>
    </p:spTree>
    <p:extLst>
      <p:ext uri="{BB962C8B-B14F-4D97-AF65-F5344CB8AC3E}">
        <p14:creationId xmlns:p14="http://schemas.microsoft.com/office/powerpoint/2010/main" val="204558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Methodology</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Perform data collection</a:t>
            </a:r>
          </a:p>
          <a:p>
            <a:r>
              <a:rPr lang="en-US" sz="2200" dirty="0"/>
              <a:t>Perform data wrangling</a:t>
            </a:r>
          </a:p>
          <a:p>
            <a:r>
              <a:rPr lang="en-US" sz="2200" dirty="0"/>
              <a:t>Perform exploratory data analysis (EDA) using SQL and visualization</a:t>
            </a:r>
          </a:p>
          <a:p>
            <a:r>
              <a:rPr lang="en-US" sz="2200" dirty="0"/>
              <a:t>Perform predictive analysis using regression models</a:t>
            </a:r>
          </a:p>
          <a:p>
            <a:pPr lvl="1"/>
            <a:r>
              <a:rPr lang="en-US" sz="1800" dirty="0"/>
              <a:t>How to build the baseline model</a:t>
            </a:r>
          </a:p>
          <a:p>
            <a:pPr lvl="1"/>
            <a:r>
              <a:rPr lang="en-US" sz="1800" dirty="0"/>
              <a:t>How to improve the baseline model</a:t>
            </a:r>
          </a:p>
          <a:p>
            <a:r>
              <a:rPr lang="en-US" sz="2200" dirty="0"/>
              <a:t>Build a R Shiny dashboard app</a:t>
            </a:r>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stretch>
            <a:fillRect/>
          </a:stretch>
        </p:blipFill>
        <p:spPr>
          <a:xfrm>
            <a:off x="979655" y="1831709"/>
            <a:ext cx="3194581" cy="319458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4"/>
          </p:nvPr>
        </p:nvSpPr>
        <p:spPr/>
        <p:txBody>
          <a:bodyPr/>
          <a:lstStyle/>
          <a:p>
            <a:fld id="{5075537C-CA84-1446-933C-8E9D027F9201}" type="slidenum">
              <a:rPr lang="en-US" smtClean="0"/>
              <a:t>5</a:t>
            </a:fld>
            <a:endParaRPr lang="en-US"/>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Methodology</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4"/>
          </p:nvPr>
        </p:nvSpPr>
        <p:spPr/>
        <p:txBody>
          <a:bodyPr/>
          <a:lstStyle/>
          <a:p>
            <a:fld id="{5075537C-CA84-1446-933C-8E9D027F9201}" type="slidenum">
              <a:rPr lang="en-US" smtClean="0"/>
              <a:t>6</a:t>
            </a:fld>
            <a:endParaRPr lang="en-US"/>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
          </p:nvPr>
        </p:nvSpPr>
        <p:spPr/>
        <p:txBody>
          <a:bodyPr/>
          <a:lstStyle/>
          <a:p>
            <a:fld id="{5075537C-CA84-1446-933C-8E9D027F9201}" type="slidenum">
              <a:rPr lang="en-US" smtClean="0"/>
              <a:t>7</a:t>
            </a:fld>
            <a:endParaRPr lang="en-US"/>
          </a:p>
        </p:txBody>
      </p:sp>
      <p:pic>
        <p:nvPicPr>
          <p:cNvPr id="8" name="Imagen 7">
            <a:extLst>
              <a:ext uri="{FF2B5EF4-FFF2-40B4-BE49-F238E27FC236}">
                <a16:creationId xmlns:a16="http://schemas.microsoft.com/office/drawing/2014/main" id="{4D7BB507-A4C0-3C1B-A082-065E1CEF03BA}"/>
              </a:ext>
            </a:extLst>
          </p:cNvPr>
          <p:cNvPicPr>
            <a:picLocks noChangeAspect="1"/>
          </p:cNvPicPr>
          <p:nvPr/>
        </p:nvPicPr>
        <p:blipFill>
          <a:blip r:embed="rId2"/>
          <a:stretch>
            <a:fillRect/>
          </a:stretch>
        </p:blipFill>
        <p:spPr>
          <a:xfrm>
            <a:off x="5409922" y="1988695"/>
            <a:ext cx="6401355" cy="2880610"/>
          </a:xfrm>
          <a:prstGeom prst="rect">
            <a:avLst/>
          </a:prstGeom>
        </p:spPr>
      </p:pic>
      <p:pic>
        <p:nvPicPr>
          <p:cNvPr id="10" name="Gráfico 9" descr="Mano protectora con relleno sólido">
            <a:extLst>
              <a:ext uri="{FF2B5EF4-FFF2-40B4-BE49-F238E27FC236}">
                <a16:creationId xmlns:a16="http://schemas.microsoft.com/office/drawing/2014/main" id="{678E2BD7-FBF0-7C2D-033D-569D79C8E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 y="2971800"/>
            <a:ext cx="914400" cy="914400"/>
          </a:xfrm>
          <a:prstGeom prst="rect">
            <a:avLst/>
          </a:prstGeom>
        </p:spPr>
      </p:pic>
      <p:sp>
        <p:nvSpPr>
          <p:cNvPr id="11" name="Flecha: hacia abajo 10">
            <a:extLst>
              <a:ext uri="{FF2B5EF4-FFF2-40B4-BE49-F238E27FC236}">
                <a16:creationId xmlns:a16="http://schemas.microsoft.com/office/drawing/2014/main" id="{EE5AF2B1-9A56-62F3-DEDA-32C725114E45}"/>
              </a:ext>
            </a:extLst>
          </p:cNvPr>
          <p:cNvSpPr/>
          <p:nvPr/>
        </p:nvSpPr>
        <p:spPr>
          <a:xfrm>
            <a:off x="905069" y="3886200"/>
            <a:ext cx="634482" cy="695131"/>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MX"/>
          </a:p>
        </p:txBody>
      </p:sp>
      <p:pic>
        <p:nvPicPr>
          <p:cNvPr id="13" name="Gráfico 12" descr="Informática en la nube contorno">
            <a:extLst>
              <a:ext uri="{FF2B5EF4-FFF2-40B4-BE49-F238E27FC236}">
                <a16:creationId xmlns:a16="http://schemas.microsoft.com/office/drawing/2014/main" id="{120013E0-9EDC-7412-3F61-5690585455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2057400"/>
            <a:ext cx="914400" cy="914400"/>
          </a:xfrm>
          <a:prstGeom prst="rect">
            <a:avLst/>
          </a:prstGeom>
        </p:spPr>
      </p:pic>
      <p:cxnSp>
        <p:nvCxnSpPr>
          <p:cNvPr id="15" name="Conector recto de flecha 14">
            <a:extLst>
              <a:ext uri="{FF2B5EF4-FFF2-40B4-BE49-F238E27FC236}">
                <a16:creationId xmlns:a16="http://schemas.microsoft.com/office/drawing/2014/main" id="{F6ECABC0-08A4-F1EC-866D-2E96757B8E2E}"/>
              </a:ext>
            </a:extLst>
          </p:cNvPr>
          <p:cNvCxnSpPr/>
          <p:nvPr/>
        </p:nvCxnSpPr>
        <p:spPr>
          <a:xfrm>
            <a:off x="1903445" y="2612571"/>
            <a:ext cx="10730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D1175EB-E11A-E376-543F-2673A90D4D95}"/>
              </a:ext>
            </a:extLst>
          </p:cNvPr>
          <p:cNvSpPr txBox="1"/>
          <p:nvPr/>
        </p:nvSpPr>
        <p:spPr>
          <a:xfrm>
            <a:off x="1982755" y="2427905"/>
            <a:ext cx="1073020" cy="261610"/>
          </a:xfrm>
          <a:prstGeom prst="rect">
            <a:avLst/>
          </a:prstGeom>
          <a:noFill/>
        </p:spPr>
        <p:txBody>
          <a:bodyPr wrap="square" rtlCol="0">
            <a:spAutoFit/>
          </a:bodyPr>
          <a:lstStyle/>
          <a:p>
            <a:r>
              <a:rPr lang="es-MX" sz="1100" dirty="0">
                <a:solidFill>
                  <a:schemeClr val="tx2"/>
                </a:solidFill>
              </a:rPr>
              <a:t>API </a:t>
            </a:r>
            <a:r>
              <a:rPr lang="es-MX" sz="1100" dirty="0" err="1">
                <a:solidFill>
                  <a:schemeClr val="tx2"/>
                </a:solidFill>
              </a:rPr>
              <a:t>Request</a:t>
            </a:r>
            <a:endParaRPr lang="es-MX" sz="1100" dirty="0">
              <a:solidFill>
                <a:schemeClr val="tx2"/>
              </a:solidFill>
            </a:endParaRPr>
          </a:p>
        </p:txBody>
      </p:sp>
      <p:cxnSp>
        <p:nvCxnSpPr>
          <p:cNvPr id="17" name="Conector recto de flecha 16">
            <a:extLst>
              <a:ext uri="{FF2B5EF4-FFF2-40B4-BE49-F238E27FC236}">
                <a16:creationId xmlns:a16="http://schemas.microsoft.com/office/drawing/2014/main" id="{87B009B1-677F-687D-4666-B87195E1F40F}"/>
              </a:ext>
            </a:extLst>
          </p:cNvPr>
          <p:cNvCxnSpPr/>
          <p:nvPr/>
        </p:nvCxnSpPr>
        <p:spPr>
          <a:xfrm>
            <a:off x="1833465" y="3482861"/>
            <a:ext cx="10730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43456D6-32C5-8270-C730-246C1BE342DF}"/>
              </a:ext>
            </a:extLst>
          </p:cNvPr>
          <p:cNvSpPr txBox="1"/>
          <p:nvPr/>
        </p:nvSpPr>
        <p:spPr>
          <a:xfrm>
            <a:off x="1912775" y="3298195"/>
            <a:ext cx="1073020" cy="261610"/>
          </a:xfrm>
          <a:prstGeom prst="rect">
            <a:avLst/>
          </a:prstGeom>
          <a:noFill/>
        </p:spPr>
        <p:txBody>
          <a:bodyPr wrap="square" rtlCol="0">
            <a:spAutoFit/>
          </a:bodyPr>
          <a:lstStyle/>
          <a:p>
            <a:r>
              <a:rPr lang="es-MX" sz="1100" dirty="0">
                <a:solidFill>
                  <a:schemeClr val="tx2"/>
                </a:solidFill>
              </a:rPr>
              <a:t>Web </a:t>
            </a:r>
            <a:r>
              <a:rPr lang="es-MX" sz="1100" dirty="0" err="1">
                <a:solidFill>
                  <a:schemeClr val="tx2"/>
                </a:solidFill>
              </a:rPr>
              <a:t>Scraping</a:t>
            </a:r>
            <a:endParaRPr lang="es-MX" sz="1100" dirty="0">
              <a:solidFill>
                <a:schemeClr val="tx2"/>
              </a:solidFill>
            </a:endParaRPr>
          </a:p>
        </p:txBody>
      </p:sp>
      <p:cxnSp>
        <p:nvCxnSpPr>
          <p:cNvPr id="19" name="Conector recto de flecha 18">
            <a:extLst>
              <a:ext uri="{FF2B5EF4-FFF2-40B4-BE49-F238E27FC236}">
                <a16:creationId xmlns:a16="http://schemas.microsoft.com/office/drawing/2014/main" id="{E75BB61B-E32A-5994-DD49-FDE2BBFCAF78}"/>
              </a:ext>
            </a:extLst>
          </p:cNvPr>
          <p:cNvCxnSpPr/>
          <p:nvPr/>
        </p:nvCxnSpPr>
        <p:spPr>
          <a:xfrm>
            <a:off x="1824135" y="4276207"/>
            <a:ext cx="10730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BA31E81-F77D-01CA-DDF7-A77E984FF670}"/>
              </a:ext>
            </a:extLst>
          </p:cNvPr>
          <p:cNvSpPr txBox="1"/>
          <p:nvPr/>
        </p:nvSpPr>
        <p:spPr>
          <a:xfrm>
            <a:off x="1903445" y="4091541"/>
            <a:ext cx="1073020" cy="261610"/>
          </a:xfrm>
          <a:prstGeom prst="rect">
            <a:avLst/>
          </a:prstGeom>
          <a:noFill/>
        </p:spPr>
        <p:txBody>
          <a:bodyPr wrap="square" rtlCol="0">
            <a:spAutoFit/>
          </a:bodyPr>
          <a:lstStyle/>
          <a:p>
            <a:r>
              <a:rPr lang="es-MX" sz="1100" dirty="0" err="1">
                <a:solidFill>
                  <a:schemeClr val="tx2"/>
                </a:solidFill>
              </a:rPr>
              <a:t>Download</a:t>
            </a:r>
            <a:endParaRPr lang="es-MX" sz="1100" dirty="0">
              <a:solidFill>
                <a:schemeClr val="tx2"/>
              </a:solidFill>
            </a:endParaRPr>
          </a:p>
        </p:txBody>
      </p:sp>
      <p:pic>
        <p:nvPicPr>
          <p:cNvPr id="22" name="Gráfico 21" descr="Tabla contorno">
            <a:extLst>
              <a:ext uri="{FF2B5EF4-FFF2-40B4-BE49-F238E27FC236}">
                <a16:creationId xmlns:a16="http://schemas.microsoft.com/office/drawing/2014/main" id="{C956D6E9-9384-4F54-1830-4926A2F4C9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2266" y="2232315"/>
            <a:ext cx="2349016" cy="2349016"/>
          </a:xfrm>
          <a:prstGeom prst="rect">
            <a:avLst/>
          </a:prstGeom>
        </p:spPr>
      </p:pic>
      <p:sp>
        <p:nvSpPr>
          <p:cNvPr id="23" name="Content Placeholder 4">
            <a:extLst>
              <a:ext uri="{FF2B5EF4-FFF2-40B4-BE49-F238E27FC236}">
                <a16:creationId xmlns:a16="http://schemas.microsoft.com/office/drawing/2014/main" id="{694356E2-0413-314E-5F1E-6C1DEBC35068}"/>
              </a:ext>
            </a:extLst>
          </p:cNvPr>
          <p:cNvSpPr>
            <a:spLocks noGrp="1"/>
          </p:cNvSpPr>
          <p:nvPr>
            <p:ph idx="1"/>
          </p:nvPr>
        </p:nvSpPr>
        <p:spPr>
          <a:xfrm>
            <a:off x="777240" y="5113067"/>
            <a:ext cx="10515600" cy="4351338"/>
          </a:xfrm>
        </p:spPr>
        <p:txBody>
          <a:bodyPr/>
          <a:lstStyle/>
          <a:p>
            <a:r>
              <a:rPr lang="en-US" dirty="0"/>
              <a:t>Data was requested from the </a:t>
            </a:r>
            <a:r>
              <a:rPr lang="en-US" dirty="0" err="1"/>
              <a:t>OpenWeather</a:t>
            </a:r>
            <a:r>
              <a:rPr lang="en-US" dirty="0"/>
              <a:t> API, scraped from a Wikipedia page and downloaded through IBM Cloud Storage.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10515600" cy="961072"/>
          </a:xfrm>
        </p:spPr>
        <p:txBody>
          <a:bodyPr/>
          <a:lstStyle/>
          <a:p>
            <a:r>
              <a:rPr lang="en-US" dirty="0"/>
              <a:t>The purpose of this stage is to clean the data by looking for noise in the dataset. The process looks like this:</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4"/>
          </p:nvPr>
        </p:nvSpPr>
        <p:spPr/>
        <p:txBody>
          <a:bodyPr/>
          <a:lstStyle/>
          <a:p>
            <a:fld id="{5075537C-CA84-1446-933C-8E9D027F9201}" type="slidenum">
              <a:rPr lang="en-US" smtClean="0"/>
              <a:t>8</a:t>
            </a:fld>
            <a:endParaRPr lang="en-US"/>
          </a:p>
        </p:txBody>
      </p:sp>
      <p:pic>
        <p:nvPicPr>
          <p:cNvPr id="7" name="Gráfico 6" descr="Tabla contorno">
            <a:extLst>
              <a:ext uri="{FF2B5EF4-FFF2-40B4-BE49-F238E27FC236}">
                <a16:creationId xmlns:a16="http://schemas.microsoft.com/office/drawing/2014/main" id="{6A929363-2B77-1496-0BFF-C895DB9D7D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2580" y="2077240"/>
            <a:ext cx="3656944" cy="3656944"/>
          </a:xfrm>
          <a:prstGeom prst="rect">
            <a:avLst/>
          </a:prstGeom>
        </p:spPr>
      </p:pic>
      <p:cxnSp>
        <p:nvCxnSpPr>
          <p:cNvPr id="8" name="Conector recto de flecha 7">
            <a:extLst>
              <a:ext uri="{FF2B5EF4-FFF2-40B4-BE49-F238E27FC236}">
                <a16:creationId xmlns:a16="http://schemas.microsoft.com/office/drawing/2014/main" id="{2745DD8A-6C97-053C-613B-756EE6FFACC7}"/>
              </a:ext>
            </a:extLst>
          </p:cNvPr>
          <p:cNvCxnSpPr>
            <a:cxnSpLocks/>
          </p:cNvCxnSpPr>
          <p:nvPr/>
        </p:nvCxnSpPr>
        <p:spPr>
          <a:xfrm>
            <a:off x="5005286" y="3453724"/>
            <a:ext cx="167047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0C384840-145B-DBBC-77D5-CD037F32B04F}"/>
              </a:ext>
            </a:extLst>
          </p:cNvPr>
          <p:cNvSpPr txBox="1"/>
          <p:nvPr/>
        </p:nvSpPr>
        <p:spPr>
          <a:xfrm>
            <a:off x="5005286" y="3213215"/>
            <a:ext cx="1670476" cy="261610"/>
          </a:xfrm>
          <a:prstGeom prst="rect">
            <a:avLst/>
          </a:prstGeom>
          <a:noFill/>
        </p:spPr>
        <p:txBody>
          <a:bodyPr wrap="square" rtlCol="0">
            <a:spAutoFit/>
          </a:bodyPr>
          <a:lstStyle/>
          <a:p>
            <a:r>
              <a:rPr lang="es-MX" sz="1100" dirty="0" err="1">
                <a:solidFill>
                  <a:schemeClr val="tx2"/>
                </a:solidFill>
              </a:rPr>
              <a:t>string</a:t>
            </a:r>
            <a:endParaRPr lang="es-MX" sz="1100" dirty="0">
              <a:solidFill>
                <a:schemeClr val="tx2"/>
              </a:solidFill>
            </a:endParaRPr>
          </a:p>
        </p:txBody>
      </p:sp>
      <p:cxnSp>
        <p:nvCxnSpPr>
          <p:cNvPr id="10" name="Conector recto de flecha 9">
            <a:extLst>
              <a:ext uri="{FF2B5EF4-FFF2-40B4-BE49-F238E27FC236}">
                <a16:creationId xmlns:a16="http://schemas.microsoft.com/office/drawing/2014/main" id="{1B85403C-FA00-B57B-9CA3-24A0BCE91AF8}"/>
              </a:ext>
            </a:extLst>
          </p:cNvPr>
          <p:cNvCxnSpPr>
            <a:cxnSpLocks/>
          </p:cNvCxnSpPr>
          <p:nvPr/>
        </p:nvCxnSpPr>
        <p:spPr>
          <a:xfrm>
            <a:off x="5005286" y="4324014"/>
            <a:ext cx="167047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E72EF22E-A80C-2E82-0E6A-42566AE605B8}"/>
              </a:ext>
            </a:extLst>
          </p:cNvPr>
          <p:cNvSpPr txBox="1"/>
          <p:nvPr/>
        </p:nvSpPr>
        <p:spPr>
          <a:xfrm>
            <a:off x="5084596" y="4139347"/>
            <a:ext cx="1670476" cy="261610"/>
          </a:xfrm>
          <a:prstGeom prst="rect">
            <a:avLst/>
          </a:prstGeom>
          <a:noFill/>
        </p:spPr>
        <p:txBody>
          <a:bodyPr wrap="square" rtlCol="0">
            <a:spAutoFit/>
          </a:bodyPr>
          <a:lstStyle/>
          <a:p>
            <a:r>
              <a:rPr lang="es-MX" sz="1100" dirty="0" err="1">
                <a:solidFill>
                  <a:schemeClr val="tx2"/>
                </a:solidFill>
              </a:rPr>
              <a:t>dplyr</a:t>
            </a:r>
            <a:endParaRPr lang="es-MX" sz="1100" dirty="0">
              <a:solidFill>
                <a:schemeClr val="tx2"/>
              </a:solidFill>
            </a:endParaRPr>
          </a:p>
        </p:txBody>
      </p:sp>
      <p:cxnSp>
        <p:nvCxnSpPr>
          <p:cNvPr id="12" name="Conector recto de flecha 11">
            <a:extLst>
              <a:ext uri="{FF2B5EF4-FFF2-40B4-BE49-F238E27FC236}">
                <a16:creationId xmlns:a16="http://schemas.microsoft.com/office/drawing/2014/main" id="{91E523D6-5DC4-533E-0CAB-60C0859D4E46}"/>
              </a:ext>
            </a:extLst>
          </p:cNvPr>
          <p:cNvCxnSpPr>
            <a:cxnSpLocks/>
          </p:cNvCxnSpPr>
          <p:nvPr/>
        </p:nvCxnSpPr>
        <p:spPr>
          <a:xfrm>
            <a:off x="5005286" y="3905712"/>
            <a:ext cx="167047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B120022-9A06-811C-B29E-83C4223435FA}"/>
              </a:ext>
            </a:extLst>
          </p:cNvPr>
          <p:cNvSpPr txBox="1"/>
          <p:nvPr/>
        </p:nvSpPr>
        <p:spPr>
          <a:xfrm>
            <a:off x="5044941" y="3509433"/>
            <a:ext cx="1670476" cy="261610"/>
          </a:xfrm>
          <a:prstGeom prst="rect">
            <a:avLst/>
          </a:prstGeom>
          <a:noFill/>
        </p:spPr>
        <p:txBody>
          <a:bodyPr wrap="square" rtlCol="0">
            <a:spAutoFit/>
          </a:bodyPr>
          <a:lstStyle/>
          <a:p>
            <a:r>
              <a:rPr lang="es-MX" sz="1100" dirty="0">
                <a:solidFill>
                  <a:schemeClr val="tx2"/>
                </a:solidFill>
              </a:rPr>
              <a:t>Regular </a:t>
            </a:r>
            <a:r>
              <a:rPr lang="es-MX" sz="1100" dirty="0" err="1">
                <a:solidFill>
                  <a:schemeClr val="tx2"/>
                </a:solidFill>
              </a:rPr>
              <a:t>expressions</a:t>
            </a:r>
            <a:endParaRPr lang="es-MX" sz="1100" dirty="0">
              <a:solidFill>
                <a:schemeClr val="tx2"/>
              </a:solidFill>
            </a:endParaRPr>
          </a:p>
        </p:txBody>
      </p:sp>
      <p:pic>
        <p:nvPicPr>
          <p:cNvPr id="14" name="Gráfico 13" descr="Tabla contorno">
            <a:extLst>
              <a:ext uri="{FF2B5EF4-FFF2-40B4-BE49-F238E27FC236}">
                <a16:creationId xmlns:a16="http://schemas.microsoft.com/office/drawing/2014/main" id="{D152225B-2BEB-E91B-B873-1DBBA0EF1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1158" y="2077240"/>
            <a:ext cx="3656944" cy="3656944"/>
          </a:xfrm>
          <a:prstGeom prst="rect">
            <a:avLst/>
          </a:prstGeom>
        </p:spPr>
      </p:pic>
      <p:sp>
        <p:nvSpPr>
          <p:cNvPr id="18" name="CuadroTexto 17">
            <a:extLst>
              <a:ext uri="{FF2B5EF4-FFF2-40B4-BE49-F238E27FC236}">
                <a16:creationId xmlns:a16="http://schemas.microsoft.com/office/drawing/2014/main" id="{A9930DB7-91E2-CE53-561C-DF09C7D369B4}"/>
              </a:ext>
            </a:extLst>
          </p:cNvPr>
          <p:cNvSpPr txBox="1"/>
          <p:nvPr/>
        </p:nvSpPr>
        <p:spPr>
          <a:xfrm>
            <a:off x="2857500" y="4982646"/>
            <a:ext cx="1623060" cy="369332"/>
          </a:xfrm>
          <a:prstGeom prst="rect">
            <a:avLst/>
          </a:prstGeom>
          <a:noFill/>
        </p:spPr>
        <p:txBody>
          <a:bodyPr wrap="square" rtlCol="0">
            <a:spAutoFit/>
          </a:bodyPr>
          <a:lstStyle/>
          <a:p>
            <a:r>
              <a:rPr lang="es-MX" dirty="0"/>
              <a:t>Raw Data</a:t>
            </a:r>
          </a:p>
        </p:txBody>
      </p:sp>
      <p:sp>
        <p:nvSpPr>
          <p:cNvPr id="19" name="CuadroTexto 18">
            <a:extLst>
              <a:ext uri="{FF2B5EF4-FFF2-40B4-BE49-F238E27FC236}">
                <a16:creationId xmlns:a16="http://schemas.microsoft.com/office/drawing/2014/main" id="{61BDE4F0-99FB-54D1-E6FA-E7FD553241F8}"/>
              </a:ext>
            </a:extLst>
          </p:cNvPr>
          <p:cNvSpPr txBox="1"/>
          <p:nvPr/>
        </p:nvSpPr>
        <p:spPr>
          <a:xfrm>
            <a:off x="7711440" y="4982646"/>
            <a:ext cx="1623060" cy="369332"/>
          </a:xfrm>
          <a:prstGeom prst="rect">
            <a:avLst/>
          </a:prstGeom>
          <a:noFill/>
        </p:spPr>
        <p:txBody>
          <a:bodyPr wrap="square" rtlCol="0">
            <a:spAutoFit/>
          </a:bodyPr>
          <a:lstStyle/>
          <a:p>
            <a:r>
              <a:rPr lang="es-MX" dirty="0" err="1"/>
              <a:t>Processed</a:t>
            </a:r>
            <a:r>
              <a:rPr lang="es-MX" dirty="0"/>
              <a:t> Data</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lstStyle/>
          <a:p>
            <a:pPr marL="201295" indent="-189230">
              <a:lnSpc>
                <a:spcPct val="100000"/>
              </a:lnSpc>
              <a:spcBef>
                <a:spcPts val="100"/>
              </a:spcBef>
              <a:buFont typeface="Arial MT"/>
              <a:buChar char="•"/>
              <a:tabLst>
                <a:tab pos="201295" algn="l"/>
                <a:tab pos="201930" algn="l"/>
              </a:tabLst>
            </a:pPr>
            <a:r>
              <a:rPr lang="en-US" sz="1150" spc="-10" dirty="0">
                <a:latin typeface="Calibri"/>
                <a:cs typeface="Calibri"/>
              </a:rPr>
              <a:t>Exploratory</a:t>
            </a:r>
            <a:r>
              <a:rPr lang="en-US" sz="1150" spc="55" dirty="0">
                <a:latin typeface="Calibri"/>
                <a:cs typeface="Calibri"/>
              </a:rPr>
              <a:t> </a:t>
            </a:r>
            <a:r>
              <a:rPr lang="en-US" sz="1150" spc="-15" dirty="0">
                <a:latin typeface="Calibri"/>
                <a:cs typeface="Calibri"/>
              </a:rPr>
              <a:t>Data</a:t>
            </a:r>
            <a:r>
              <a:rPr lang="en-US" sz="1150" spc="25" dirty="0">
                <a:latin typeface="Calibri"/>
                <a:cs typeface="Calibri"/>
              </a:rPr>
              <a:t> </a:t>
            </a:r>
            <a:r>
              <a:rPr lang="en-US" sz="1150" spc="-5" dirty="0">
                <a:latin typeface="Calibri"/>
                <a:cs typeface="Calibri"/>
              </a:rPr>
              <a:t>Analysis</a:t>
            </a:r>
            <a:r>
              <a:rPr lang="en-US" sz="1150" spc="35" dirty="0">
                <a:latin typeface="Calibri"/>
                <a:cs typeface="Calibri"/>
              </a:rPr>
              <a:t> </a:t>
            </a:r>
            <a:r>
              <a:rPr lang="en-US" sz="1150" spc="-5" dirty="0">
                <a:latin typeface="Calibri"/>
                <a:cs typeface="Calibri"/>
              </a:rPr>
              <a:t>was</a:t>
            </a:r>
            <a:r>
              <a:rPr lang="en-US" sz="1150" dirty="0">
                <a:latin typeface="Calibri"/>
                <a:cs typeface="Calibri"/>
              </a:rPr>
              <a:t> </a:t>
            </a:r>
            <a:r>
              <a:rPr lang="en-US" sz="1150" spc="-5" dirty="0">
                <a:latin typeface="Calibri"/>
                <a:cs typeface="Calibri"/>
              </a:rPr>
              <a:t>performed</a:t>
            </a:r>
            <a:r>
              <a:rPr lang="en-US" sz="1150" spc="35" dirty="0">
                <a:latin typeface="Calibri"/>
                <a:cs typeface="Calibri"/>
              </a:rPr>
              <a:t> </a:t>
            </a:r>
            <a:r>
              <a:rPr lang="en-US" sz="1150" dirty="0">
                <a:latin typeface="Calibri"/>
                <a:cs typeface="Calibri"/>
              </a:rPr>
              <a:t>on</a:t>
            </a:r>
            <a:r>
              <a:rPr lang="en-US" sz="1150" spc="5" dirty="0">
                <a:latin typeface="Calibri"/>
                <a:cs typeface="Calibri"/>
              </a:rPr>
              <a:t> </a:t>
            </a:r>
            <a:r>
              <a:rPr lang="en-US" sz="1150" spc="-10" dirty="0">
                <a:latin typeface="Calibri"/>
                <a:cs typeface="Calibri"/>
              </a:rPr>
              <a:t>the</a:t>
            </a:r>
            <a:r>
              <a:rPr lang="en-US" sz="1150" spc="25" dirty="0">
                <a:latin typeface="Calibri"/>
                <a:cs typeface="Calibri"/>
              </a:rPr>
              <a:t> </a:t>
            </a:r>
            <a:r>
              <a:rPr lang="en-US" sz="1150" spc="-10" dirty="0">
                <a:latin typeface="Calibri"/>
                <a:cs typeface="Calibri"/>
              </a:rPr>
              <a:t>datasets</a:t>
            </a:r>
            <a:r>
              <a:rPr lang="en-US" sz="1150" spc="45" dirty="0">
                <a:latin typeface="Calibri"/>
                <a:cs typeface="Calibri"/>
              </a:rPr>
              <a:t> </a:t>
            </a:r>
            <a:r>
              <a:rPr lang="en-US" sz="1150" spc="-5" dirty="0">
                <a:latin typeface="Calibri"/>
                <a:cs typeface="Calibri"/>
              </a:rPr>
              <a:t>using</a:t>
            </a:r>
            <a:r>
              <a:rPr lang="en-US" sz="1150" spc="40" dirty="0">
                <a:latin typeface="Calibri"/>
                <a:cs typeface="Calibri"/>
              </a:rPr>
              <a:t> </a:t>
            </a:r>
            <a:r>
              <a:rPr lang="en-US" sz="1150" spc="-5" dirty="0">
                <a:latin typeface="Calibri"/>
                <a:cs typeface="Calibri"/>
              </a:rPr>
              <a:t>Structured</a:t>
            </a:r>
            <a:r>
              <a:rPr lang="en-US" sz="1150" spc="40" dirty="0">
                <a:latin typeface="Calibri"/>
                <a:cs typeface="Calibri"/>
              </a:rPr>
              <a:t> </a:t>
            </a:r>
            <a:r>
              <a:rPr lang="en-US" sz="1150" spc="-5" dirty="0">
                <a:latin typeface="Calibri"/>
                <a:cs typeface="Calibri"/>
              </a:rPr>
              <a:t>Query</a:t>
            </a:r>
            <a:r>
              <a:rPr lang="en-US" sz="1150" spc="20" dirty="0">
                <a:latin typeface="Calibri"/>
                <a:cs typeface="Calibri"/>
              </a:rPr>
              <a:t> </a:t>
            </a:r>
            <a:r>
              <a:rPr lang="en-US" sz="1150" spc="-10" dirty="0">
                <a:latin typeface="Calibri"/>
                <a:cs typeface="Calibri"/>
              </a:rPr>
              <a:t>Language</a:t>
            </a:r>
            <a:r>
              <a:rPr lang="en-US" sz="1150" spc="-5" dirty="0">
                <a:latin typeface="Calibri"/>
                <a:cs typeface="Calibri"/>
              </a:rPr>
              <a:t>.</a:t>
            </a:r>
            <a:r>
              <a:rPr lang="en-US" sz="1150" dirty="0">
                <a:latin typeface="Calibri"/>
                <a:cs typeface="Calibri"/>
              </a:rPr>
              <a:t> </a:t>
            </a:r>
            <a:r>
              <a:rPr lang="en-US" sz="1150" spc="-5" dirty="0">
                <a:latin typeface="Calibri"/>
                <a:cs typeface="Calibri"/>
              </a:rPr>
              <a:t>The </a:t>
            </a:r>
            <a:r>
              <a:rPr lang="en-US" sz="1150" spc="25" dirty="0">
                <a:latin typeface="Calibri"/>
                <a:cs typeface="Calibri"/>
              </a:rPr>
              <a:t>following are the  purposes of the queries performed:</a:t>
            </a:r>
            <a:endParaRPr lang="en-US" sz="1150" dirty="0">
              <a:latin typeface="Calibri"/>
              <a:cs typeface="Calibri"/>
            </a:endParaRPr>
          </a:p>
          <a:p>
            <a:pPr marL="774700" lvl="1" indent="-171450">
              <a:lnSpc>
                <a:spcPct val="100000"/>
              </a:lnSpc>
              <a:spcBef>
                <a:spcPts val="1045"/>
              </a:spcBef>
              <a:tabLst>
                <a:tab pos="859790" algn="l"/>
                <a:tab pos="860425" algn="l"/>
              </a:tabLst>
            </a:pPr>
            <a:r>
              <a:rPr lang="en-US" sz="1150" spc="-5" dirty="0">
                <a:latin typeface="Calibri"/>
                <a:cs typeface="Calibri"/>
              </a:rPr>
              <a:t>Determine</a:t>
            </a:r>
            <a:r>
              <a:rPr lang="en-US" sz="1150" spc="30" dirty="0">
                <a:latin typeface="Calibri"/>
                <a:cs typeface="Calibri"/>
              </a:rPr>
              <a:t> </a:t>
            </a:r>
            <a:r>
              <a:rPr lang="en-US" sz="1150" dirty="0">
                <a:latin typeface="Calibri"/>
                <a:cs typeface="Calibri"/>
              </a:rPr>
              <a:t>how </a:t>
            </a:r>
            <a:r>
              <a:rPr lang="en-US" sz="1150" spc="-10" dirty="0">
                <a:latin typeface="Calibri"/>
                <a:cs typeface="Calibri"/>
              </a:rPr>
              <a:t>many</a:t>
            </a:r>
            <a:r>
              <a:rPr lang="en-US" sz="1150" spc="15" dirty="0">
                <a:latin typeface="Calibri"/>
                <a:cs typeface="Calibri"/>
              </a:rPr>
              <a:t> </a:t>
            </a:r>
            <a:r>
              <a:rPr lang="en-US" sz="1150" spc="-10" dirty="0">
                <a:latin typeface="Calibri"/>
                <a:cs typeface="Calibri"/>
              </a:rPr>
              <a:t>records</a:t>
            </a:r>
            <a:r>
              <a:rPr lang="en-US" sz="1150" dirty="0">
                <a:latin typeface="Calibri"/>
                <a:cs typeface="Calibri"/>
              </a:rPr>
              <a:t> </a:t>
            </a:r>
            <a:r>
              <a:rPr lang="en-US" sz="1150" spc="-10" dirty="0">
                <a:latin typeface="Calibri"/>
                <a:cs typeface="Calibri"/>
              </a:rPr>
              <a:t>are</a:t>
            </a:r>
            <a:r>
              <a:rPr lang="en-US" sz="1150" spc="10" dirty="0">
                <a:latin typeface="Calibri"/>
                <a:cs typeface="Calibri"/>
              </a:rPr>
              <a:t> </a:t>
            </a:r>
            <a:r>
              <a:rPr lang="en-US" sz="1150" dirty="0">
                <a:latin typeface="Calibri"/>
                <a:cs typeface="Calibri"/>
              </a:rPr>
              <a:t>in</a:t>
            </a:r>
            <a:r>
              <a:rPr lang="en-US" sz="1150" spc="-5" dirty="0">
                <a:latin typeface="Calibri"/>
                <a:cs typeface="Calibri"/>
              </a:rPr>
              <a:t> the</a:t>
            </a:r>
            <a:r>
              <a:rPr lang="en-US" sz="1150" spc="20" dirty="0">
                <a:latin typeface="Calibri"/>
                <a:cs typeface="Calibri"/>
              </a:rPr>
              <a:t> </a:t>
            </a:r>
            <a:r>
              <a:rPr lang="en-US" sz="1150" spc="-5" dirty="0" err="1">
                <a:latin typeface="Calibri"/>
                <a:cs typeface="Calibri"/>
              </a:rPr>
              <a:t>seoul_bike_sharing</a:t>
            </a:r>
            <a:r>
              <a:rPr lang="en-US" sz="1150" spc="65" dirty="0">
                <a:latin typeface="Calibri"/>
                <a:cs typeface="Calibri"/>
              </a:rPr>
              <a:t> </a:t>
            </a:r>
            <a:r>
              <a:rPr lang="en-US" sz="1150" spc="-10" dirty="0">
                <a:latin typeface="Calibri"/>
                <a:cs typeface="Calibri"/>
              </a:rPr>
              <a:t>dataset.</a:t>
            </a:r>
            <a:endParaRPr lang="en-US" sz="1150" dirty="0">
              <a:latin typeface="Calibri"/>
              <a:cs typeface="Calibri"/>
            </a:endParaRPr>
          </a:p>
          <a:p>
            <a:pPr marL="774700" lvl="1" indent="-171450">
              <a:lnSpc>
                <a:spcPct val="100000"/>
              </a:lnSpc>
              <a:spcBef>
                <a:spcPts val="830"/>
              </a:spcBef>
              <a:tabLst>
                <a:tab pos="859790" algn="l"/>
                <a:tab pos="860425" algn="l"/>
              </a:tabLst>
            </a:pPr>
            <a:r>
              <a:rPr lang="en-US" sz="1150" spc="-5" dirty="0">
                <a:latin typeface="Calibri"/>
                <a:cs typeface="Calibri"/>
              </a:rPr>
              <a:t>Determine</a:t>
            </a:r>
            <a:r>
              <a:rPr lang="en-US" sz="1150" spc="25" dirty="0">
                <a:latin typeface="Calibri"/>
                <a:cs typeface="Calibri"/>
              </a:rPr>
              <a:t> </a:t>
            </a:r>
            <a:r>
              <a:rPr lang="en-US" sz="1150" dirty="0">
                <a:latin typeface="Calibri"/>
                <a:cs typeface="Calibri"/>
              </a:rPr>
              <a:t>how</a:t>
            </a:r>
            <a:r>
              <a:rPr lang="en-US" sz="1150" spc="-5" dirty="0">
                <a:latin typeface="Calibri"/>
                <a:cs typeface="Calibri"/>
              </a:rPr>
              <a:t> </a:t>
            </a:r>
            <a:r>
              <a:rPr lang="en-US" sz="1150" spc="-10" dirty="0">
                <a:latin typeface="Calibri"/>
                <a:cs typeface="Calibri"/>
              </a:rPr>
              <a:t>many</a:t>
            </a:r>
            <a:r>
              <a:rPr lang="en-US" sz="1150" spc="5" dirty="0">
                <a:latin typeface="Calibri"/>
                <a:cs typeface="Calibri"/>
              </a:rPr>
              <a:t> </a:t>
            </a:r>
            <a:r>
              <a:rPr lang="en-US" sz="1150" spc="-10" dirty="0">
                <a:latin typeface="Calibri"/>
                <a:cs typeface="Calibri"/>
              </a:rPr>
              <a:t>hours</a:t>
            </a:r>
            <a:r>
              <a:rPr lang="en-US" sz="1150" spc="15" dirty="0">
                <a:latin typeface="Calibri"/>
                <a:cs typeface="Calibri"/>
              </a:rPr>
              <a:t> </a:t>
            </a:r>
            <a:r>
              <a:rPr lang="en-US" sz="1150" spc="-5" dirty="0">
                <a:latin typeface="Calibri"/>
                <a:cs typeface="Calibri"/>
              </a:rPr>
              <a:t>had</a:t>
            </a:r>
            <a:r>
              <a:rPr lang="en-US" sz="1150" spc="5" dirty="0">
                <a:latin typeface="Calibri"/>
                <a:cs typeface="Calibri"/>
              </a:rPr>
              <a:t> </a:t>
            </a:r>
            <a:r>
              <a:rPr lang="en-US" sz="1150" spc="-10" dirty="0">
                <a:latin typeface="Calibri"/>
                <a:cs typeface="Calibri"/>
              </a:rPr>
              <a:t>non-zero</a:t>
            </a:r>
            <a:r>
              <a:rPr lang="en-US" sz="1150" spc="30" dirty="0">
                <a:latin typeface="Calibri"/>
                <a:cs typeface="Calibri"/>
              </a:rPr>
              <a:t> </a:t>
            </a:r>
            <a:r>
              <a:rPr lang="en-US" sz="1150" spc="-10" dirty="0">
                <a:latin typeface="Calibri"/>
                <a:cs typeface="Calibri"/>
              </a:rPr>
              <a:t>rented</a:t>
            </a:r>
            <a:r>
              <a:rPr lang="en-US" sz="1150" spc="30" dirty="0">
                <a:latin typeface="Calibri"/>
                <a:cs typeface="Calibri"/>
              </a:rPr>
              <a:t> </a:t>
            </a:r>
            <a:r>
              <a:rPr lang="en-US" sz="1150" spc="-15" dirty="0">
                <a:latin typeface="Calibri"/>
                <a:cs typeface="Calibri"/>
              </a:rPr>
              <a:t>bike</a:t>
            </a:r>
            <a:r>
              <a:rPr lang="en-US" sz="1150" dirty="0">
                <a:latin typeface="Calibri"/>
                <a:cs typeface="Calibri"/>
              </a:rPr>
              <a:t> </a:t>
            </a:r>
            <a:r>
              <a:rPr lang="en-US" sz="1150" spc="-10" dirty="0">
                <a:latin typeface="Calibri"/>
                <a:cs typeface="Calibri"/>
              </a:rPr>
              <a:t>count.</a:t>
            </a:r>
            <a:endParaRPr lang="en-US" sz="1150" dirty="0">
              <a:latin typeface="Calibri"/>
              <a:cs typeface="Calibri"/>
            </a:endParaRPr>
          </a:p>
          <a:p>
            <a:pPr marL="774700" lvl="1" indent="-171450">
              <a:lnSpc>
                <a:spcPct val="100000"/>
              </a:lnSpc>
              <a:spcBef>
                <a:spcPts val="835"/>
              </a:spcBef>
              <a:tabLst>
                <a:tab pos="859790" algn="l"/>
                <a:tab pos="860425" algn="l"/>
              </a:tabLst>
            </a:pPr>
            <a:r>
              <a:rPr lang="en-US" sz="1150" spc="-5" dirty="0">
                <a:latin typeface="Calibri"/>
                <a:cs typeface="Calibri"/>
              </a:rPr>
              <a:t>Query</a:t>
            </a:r>
            <a:r>
              <a:rPr lang="en-US" sz="1150" spc="30" dirty="0">
                <a:latin typeface="Calibri"/>
                <a:cs typeface="Calibri"/>
              </a:rPr>
              <a:t> </a:t>
            </a:r>
            <a:r>
              <a:rPr lang="en-US" sz="1150" spc="-10" dirty="0">
                <a:latin typeface="Calibri"/>
                <a:cs typeface="Calibri"/>
              </a:rPr>
              <a:t>the</a:t>
            </a:r>
            <a:r>
              <a:rPr lang="en-US" sz="1150" spc="15" dirty="0">
                <a:latin typeface="Calibri"/>
                <a:cs typeface="Calibri"/>
              </a:rPr>
              <a:t> </a:t>
            </a:r>
            <a:r>
              <a:rPr lang="en-US" sz="1150" spc="-10" dirty="0">
                <a:latin typeface="Calibri"/>
                <a:cs typeface="Calibri"/>
              </a:rPr>
              <a:t>weather</a:t>
            </a:r>
            <a:r>
              <a:rPr lang="en-US" sz="1150" spc="30" dirty="0">
                <a:latin typeface="Calibri"/>
                <a:cs typeface="Calibri"/>
              </a:rPr>
              <a:t> </a:t>
            </a:r>
            <a:r>
              <a:rPr lang="en-US" sz="1150" spc="-10" dirty="0">
                <a:latin typeface="Calibri"/>
                <a:cs typeface="Calibri"/>
              </a:rPr>
              <a:t>forecast</a:t>
            </a:r>
            <a:r>
              <a:rPr lang="en-US" sz="1150" dirty="0">
                <a:latin typeface="Calibri"/>
                <a:cs typeface="Calibri"/>
              </a:rPr>
              <a:t> </a:t>
            </a:r>
            <a:r>
              <a:rPr lang="en-US" sz="1150" spc="-10" dirty="0">
                <a:latin typeface="Calibri"/>
                <a:cs typeface="Calibri"/>
              </a:rPr>
              <a:t>for</a:t>
            </a:r>
            <a:r>
              <a:rPr lang="en-US" sz="1150" dirty="0">
                <a:latin typeface="Calibri"/>
                <a:cs typeface="Calibri"/>
              </a:rPr>
              <a:t> </a:t>
            </a:r>
            <a:r>
              <a:rPr lang="en-US" sz="1150" spc="-5" dirty="0">
                <a:latin typeface="Calibri"/>
                <a:cs typeface="Calibri"/>
              </a:rPr>
              <a:t>Seoul</a:t>
            </a:r>
            <a:r>
              <a:rPr lang="en-US" sz="1150" spc="10" dirty="0">
                <a:latin typeface="Calibri"/>
                <a:cs typeface="Calibri"/>
              </a:rPr>
              <a:t> </a:t>
            </a:r>
            <a:r>
              <a:rPr lang="en-US" sz="1150" spc="-5" dirty="0">
                <a:latin typeface="Calibri"/>
                <a:cs typeface="Calibri"/>
              </a:rPr>
              <a:t>over</a:t>
            </a:r>
            <a:r>
              <a:rPr lang="en-US" sz="1150" dirty="0">
                <a:latin typeface="Calibri"/>
                <a:cs typeface="Calibri"/>
              </a:rPr>
              <a:t> </a:t>
            </a:r>
            <a:r>
              <a:rPr lang="en-US" sz="1150" spc="-5" dirty="0">
                <a:latin typeface="Calibri"/>
                <a:cs typeface="Calibri"/>
              </a:rPr>
              <a:t>the</a:t>
            </a:r>
            <a:r>
              <a:rPr lang="en-US" sz="1150" spc="20" dirty="0">
                <a:latin typeface="Calibri"/>
                <a:cs typeface="Calibri"/>
              </a:rPr>
              <a:t> </a:t>
            </a:r>
            <a:r>
              <a:rPr lang="en-US" sz="1150" spc="-5" dirty="0">
                <a:latin typeface="Calibri"/>
                <a:cs typeface="Calibri"/>
              </a:rPr>
              <a:t>next</a:t>
            </a:r>
            <a:r>
              <a:rPr lang="en-US" sz="1150" spc="15" dirty="0">
                <a:latin typeface="Calibri"/>
                <a:cs typeface="Calibri"/>
              </a:rPr>
              <a:t> </a:t>
            </a:r>
            <a:r>
              <a:rPr lang="en-US" sz="1150" dirty="0">
                <a:latin typeface="Calibri"/>
                <a:cs typeface="Calibri"/>
              </a:rPr>
              <a:t>3 </a:t>
            </a:r>
            <a:r>
              <a:rPr lang="en-US" sz="1150" spc="-10" dirty="0">
                <a:latin typeface="Calibri"/>
                <a:cs typeface="Calibri"/>
              </a:rPr>
              <a:t>hours.</a:t>
            </a:r>
            <a:endParaRPr lang="en-US" sz="1150" dirty="0">
              <a:latin typeface="Calibri"/>
              <a:cs typeface="Calibri"/>
            </a:endParaRPr>
          </a:p>
          <a:p>
            <a:pPr marL="774700" lvl="1" indent="-171450">
              <a:lnSpc>
                <a:spcPct val="100000"/>
              </a:lnSpc>
              <a:spcBef>
                <a:spcPts val="830"/>
              </a:spcBef>
              <a:tabLst>
                <a:tab pos="859790" algn="l"/>
                <a:tab pos="860425" algn="l"/>
              </a:tabLst>
            </a:pPr>
            <a:r>
              <a:rPr lang="en-US" sz="1150" spc="-5" dirty="0">
                <a:latin typeface="Calibri"/>
                <a:cs typeface="Calibri"/>
              </a:rPr>
              <a:t>Find</a:t>
            </a:r>
            <a:r>
              <a:rPr lang="en-US" sz="1150" spc="15" dirty="0">
                <a:latin typeface="Calibri"/>
                <a:cs typeface="Calibri"/>
              </a:rPr>
              <a:t> </a:t>
            </a:r>
            <a:r>
              <a:rPr lang="en-US" sz="1150" spc="-5" dirty="0">
                <a:latin typeface="Calibri"/>
                <a:cs typeface="Calibri"/>
              </a:rPr>
              <a:t>which</a:t>
            </a:r>
            <a:r>
              <a:rPr lang="en-US" sz="1150" dirty="0">
                <a:latin typeface="Calibri"/>
                <a:cs typeface="Calibri"/>
              </a:rPr>
              <a:t> seasons</a:t>
            </a:r>
            <a:r>
              <a:rPr lang="en-US" sz="1150" spc="10" dirty="0">
                <a:latin typeface="Calibri"/>
                <a:cs typeface="Calibri"/>
              </a:rPr>
              <a:t> </a:t>
            </a:r>
            <a:r>
              <a:rPr lang="en-US" sz="1150" spc="-5" dirty="0">
                <a:latin typeface="Calibri"/>
                <a:cs typeface="Calibri"/>
              </a:rPr>
              <a:t>are</a:t>
            </a:r>
            <a:r>
              <a:rPr lang="en-US" sz="1150" spc="10" dirty="0">
                <a:latin typeface="Calibri"/>
                <a:cs typeface="Calibri"/>
              </a:rPr>
              <a:t> </a:t>
            </a:r>
            <a:r>
              <a:rPr lang="en-US" sz="1150" spc="-5" dirty="0">
                <a:latin typeface="Calibri"/>
                <a:cs typeface="Calibri"/>
              </a:rPr>
              <a:t>included</a:t>
            </a:r>
            <a:r>
              <a:rPr lang="en-US" sz="1150" spc="25" dirty="0">
                <a:latin typeface="Calibri"/>
                <a:cs typeface="Calibri"/>
              </a:rPr>
              <a:t> </a:t>
            </a:r>
            <a:r>
              <a:rPr lang="en-US" sz="1150" dirty="0">
                <a:latin typeface="Calibri"/>
                <a:cs typeface="Calibri"/>
              </a:rPr>
              <a:t>in</a:t>
            </a:r>
            <a:r>
              <a:rPr lang="en-US" sz="1150" spc="20" dirty="0">
                <a:latin typeface="Calibri"/>
                <a:cs typeface="Calibri"/>
              </a:rPr>
              <a:t> </a:t>
            </a:r>
            <a:r>
              <a:rPr lang="en-US" sz="1150" spc="-5" dirty="0">
                <a:latin typeface="Calibri"/>
                <a:cs typeface="Calibri"/>
              </a:rPr>
              <a:t>the</a:t>
            </a:r>
            <a:r>
              <a:rPr lang="en-US" sz="1150" spc="20" dirty="0">
                <a:latin typeface="Calibri"/>
                <a:cs typeface="Calibri"/>
              </a:rPr>
              <a:t> </a:t>
            </a:r>
            <a:r>
              <a:rPr lang="en-US" sz="1150" spc="-5" dirty="0">
                <a:latin typeface="Calibri"/>
                <a:cs typeface="Calibri"/>
              </a:rPr>
              <a:t>Seoul</a:t>
            </a:r>
            <a:r>
              <a:rPr lang="en-US" sz="1150" spc="10" dirty="0">
                <a:latin typeface="Calibri"/>
                <a:cs typeface="Calibri"/>
              </a:rPr>
              <a:t> </a:t>
            </a:r>
            <a:r>
              <a:rPr lang="en-US" sz="1150" spc="-15" dirty="0">
                <a:latin typeface="Calibri"/>
                <a:cs typeface="Calibri"/>
              </a:rPr>
              <a:t>bike</a:t>
            </a:r>
            <a:r>
              <a:rPr lang="en-US" sz="1150" spc="15" dirty="0">
                <a:latin typeface="Calibri"/>
                <a:cs typeface="Calibri"/>
              </a:rPr>
              <a:t> </a:t>
            </a:r>
            <a:r>
              <a:rPr lang="en-US" sz="1150" spc="-5" dirty="0">
                <a:latin typeface="Calibri"/>
                <a:cs typeface="Calibri"/>
              </a:rPr>
              <a:t>sharing</a:t>
            </a:r>
            <a:r>
              <a:rPr lang="en-US" sz="1150" spc="40" dirty="0">
                <a:latin typeface="Calibri"/>
                <a:cs typeface="Calibri"/>
              </a:rPr>
              <a:t> </a:t>
            </a:r>
            <a:r>
              <a:rPr lang="en-US" sz="1150" spc="-10" dirty="0">
                <a:latin typeface="Calibri"/>
                <a:cs typeface="Calibri"/>
              </a:rPr>
              <a:t>dataset.</a:t>
            </a:r>
            <a:endParaRPr lang="en-US" sz="1150" dirty="0">
              <a:latin typeface="Calibri"/>
              <a:cs typeface="Calibri"/>
            </a:endParaRPr>
          </a:p>
          <a:p>
            <a:pPr marL="774700" lvl="1" indent="-171450">
              <a:lnSpc>
                <a:spcPct val="100000"/>
              </a:lnSpc>
              <a:spcBef>
                <a:spcPts val="830"/>
              </a:spcBef>
              <a:tabLst>
                <a:tab pos="859790" algn="l"/>
                <a:tab pos="860425" algn="l"/>
              </a:tabLst>
            </a:pPr>
            <a:r>
              <a:rPr lang="en-US" sz="1150" spc="-5" dirty="0">
                <a:latin typeface="Calibri"/>
                <a:cs typeface="Calibri"/>
              </a:rPr>
              <a:t>Find</a:t>
            </a:r>
            <a:r>
              <a:rPr lang="en-US" sz="1150" spc="10" dirty="0">
                <a:latin typeface="Calibri"/>
                <a:cs typeface="Calibri"/>
              </a:rPr>
              <a:t> </a:t>
            </a:r>
            <a:r>
              <a:rPr lang="en-US" sz="1150" spc="-10" dirty="0">
                <a:latin typeface="Calibri"/>
                <a:cs typeface="Calibri"/>
              </a:rPr>
              <a:t>the</a:t>
            </a:r>
            <a:r>
              <a:rPr lang="en-US" sz="1150" spc="20" dirty="0">
                <a:latin typeface="Calibri"/>
                <a:cs typeface="Calibri"/>
              </a:rPr>
              <a:t> </a:t>
            </a:r>
            <a:r>
              <a:rPr lang="en-US" sz="1150" spc="-10" dirty="0">
                <a:latin typeface="Calibri"/>
                <a:cs typeface="Calibri"/>
              </a:rPr>
              <a:t>first</a:t>
            </a:r>
            <a:r>
              <a:rPr lang="en-US" sz="1150" spc="20" dirty="0">
                <a:latin typeface="Calibri"/>
                <a:cs typeface="Calibri"/>
              </a:rPr>
              <a:t> </a:t>
            </a:r>
            <a:r>
              <a:rPr lang="en-US" sz="1150" spc="-5" dirty="0">
                <a:latin typeface="Calibri"/>
                <a:cs typeface="Calibri"/>
              </a:rPr>
              <a:t>and</a:t>
            </a:r>
            <a:r>
              <a:rPr lang="en-US" sz="1150" spc="25" dirty="0">
                <a:latin typeface="Calibri"/>
                <a:cs typeface="Calibri"/>
              </a:rPr>
              <a:t> </a:t>
            </a:r>
            <a:r>
              <a:rPr lang="en-US" sz="1150" spc="-5" dirty="0">
                <a:latin typeface="Calibri"/>
                <a:cs typeface="Calibri"/>
              </a:rPr>
              <a:t>last </a:t>
            </a:r>
            <a:r>
              <a:rPr lang="en-US" sz="1150" spc="-10" dirty="0">
                <a:latin typeface="Calibri"/>
                <a:cs typeface="Calibri"/>
              </a:rPr>
              <a:t>dates</a:t>
            </a:r>
            <a:r>
              <a:rPr lang="en-US" sz="1150" spc="40" dirty="0">
                <a:latin typeface="Calibri"/>
                <a:cs typeface="Calibri"/>
              </a:rPr>
              <a:t> </a:t>
            </a:r>
            <a:r>
              <a:rPr lang="en-US" sz="1150" dirty="0">
                <a:latin typeface="Calibri"/>
                <a:cs typeface="Calibri"/>
              </a:rPr>
              <a:t>in</a:t>
            </a:r>
            <a:r>
              <a:rPr lang="en-US" sz="1150" spc="-5" dirty="0">
                <a:latin typeface="Calibri"/>
                <a:cs typeface="Calibri"/>
              </a:rPr>
              <a:t> </a:t>
            </a:r>
            <a:r>
              <a:rPr lang="en-US" sz="1150" spc="-10" dirty="0">
                <a:latin typeface="Calibri"/>
                <a:cs typeface="Calibri"/>
              </a:rPr>
              <a:t>the</a:t>
            </a:r>
            <a:r>
              <a:rPr lang="en-US" sz="1150" spc="20" dirty="0">
                <a:latin typeface="Calibri"/>
                <a:cs typeface="Calibri"/>
              </a:rPr>
              <a:t> </a:t>
            </a:r>
            <a:r>
              <a:rPr lang="en-US" sz="1150" spc="-5" dirty="0">
                <a:latin typeface="Calibri"/>
                <a:cs typeface="Calibri"/>
              </a:rPr>
              <a:t>Seoul</a:t>
            </a:r>
            <a:r>
              <a:rPr lang="en-US" sz="1150" spc="10" dirty="0">
                <a:latin typeface="Calibri"/>
                <a:cs typeface="Calibri"/>
              </a:rPr>
              <a:t> </a:t>
            </a:r>
            <a:r>
              <a:rPr lang="en-US" sz="1150" spc="-10" dirty="0">
                <a:latin typeface="Calibri"/>
                <a:cs typeface="Calibri"/>
              </a:rPr>
              <a:t>Bike</a:t>
            </a:r>
            <a:r>
              <a:rPr lang="en-US" sz="1150" spc="5" dirty="0">
                <a:latin typeface="Calibri"/>
                <a:cs typeface="Calibri"/>
              </a:rPr>
              <a:t> </a:t>
            </a:r>
            <a:r>
              <a:rPr lang="en-US" sz="1150" spc="-5" dirty="0">
                <a:latin typeface="Calibri"/>
                <a:cs typeface="Calibri"/>
              </a:rPr>
              <a:t>Sharing</a:t>
            </a:r>
            <a:r>
              <a:rPr lang="en-US" sz="1150" spc="40" dirty="0">
                <a:latin typeface="Calibri"/>
                <a:cs typeface="Calibri"/>
              </a:rPr>
              <a:t> </a:t>
            </a:r>
            <a:r>
              <a:rPr lang="en-US" sz="1150" spc="-10" dirty="0">
                <a:latin typeface="Calibri"/>
                <a:cs typeface="Calibri"/>
              </a:rPr>
              <a:t>dataset.</a:t>
            </a:r>
            <a:endParaRPr lang="en-US" sz="1150" dirty="0">
              <a:latin typeface="Calibri"/>
              <a:cs typeface="Calibri"/>
            </a:endParaRPr>
          </a:p>
          <a:p>
            <a:pPr marL="774700" lvl="1" indent="-171450">
              <a:lnSpc>
                <a:spcPct val="100000"/>
              </a:lnSpc>
              <a:spcBef>
                <a:spcPts val="825"/>
              </a:spcBef>
              <a:tabLst>
                <a:tab pos="859790" algn="l"/>
                <a:tab pos="860425" algn="l"/>
              </a:tabLst>
            </a:pPr>
            <a:r>
              <a:rPr lang="en-US" sz="1150" spc="-5" dirty="0">
                <a:latin typeface="Calibri"/>
                <a:cs typeface="Calibri"/>
              </a:rPr>
              <a:t>Determine</a:t>
            </a:r>
            <a:r>
              <a:rPr lang="en-US" sz="1150" spc="30" dirty="0">
                <a:latin typeface="Calibri"/>
                <a:cs typeface="Calibri"/>
              </a:rPr>
              <a:t> </a:t>
            </a:r>
            <a:r>
              <a:rPr lang="en-US" sz="1150" dirty="0">
                <a:latin typeface="Calibri"/>
                <a:cs typeface="Calibri"/>
              </a:rPr>
              <a:t>which</a:t>
            </a:r>
            <a:r>
              <a:rPr lang="en-US" sz="1150" spc="10" dirty="0">
                <a:latin typeface="Calibri"/>
                <a:cs typeface="Calibri"/>
              </a:rPr>
              <a:t> </a:t>
            </a:r>
            <a:r>
              <a:rPr lang="en-US" sz="1150" spc="-15" dirty="0">
                <a:latin typeface="Calibri"/>
                <a:cs typeface="Calibri"/>
              </a:rPr>
              <a:t>date</a:t>
            </a:r>
            <a:r>
              <a:rPr lang="en-US" sz="1150" spc="15" dirty="0">
                <a:latin typeface="Calibri"/>
                <a:cs typeface="Calibri"/>
              </a:rPr>
              <a:t> </a:t>
            </a:r>
            <a:r>
              <a:rPr lang="en-US" sz="1150" spc="-5" dirty="0">
                <a:latin typeface="Calibri"/>
                <a:cs typeface="Calibri"/>
              </a:rPr>
              <a:t>and</a:t>
            </a:r>
            <a:r>
              <a:rPr lang="en-US" sz="1150" spc="10" dirty="0">
                <a:latin typeface="Calibri"/>
                <a:cs typeface="Calibri"/>
              </a:rPr>
              <a:t> </a:t>
            </a:r>
            <a:r>
              <a:rPr lang="en-US" sz="1150" spc="-5" dirty="0">
                <a:latin typeface="Calibri"/>
                <a:cs typeface="Calibri"/>
              </a:rPr>
              <a:t>hour</a:t>
            </a:r>
            <a:r>
              <a:rPr lang="en-US" sz="1150" spc="25" dirty="0">
                <a:latin typeface="Calibri"/>
                <a:cs typeface="Calibri"/>
              </a:rPr>
              <a:t> </a:t>
            </a:r>
            <a:r>
              <a:rPr lang="en-US" sz="1150" spc="-5" dirty="0">
                <a:latin typeface="Calibri"/>
                <a:cs typeface="Calibri"/>
              </a:rPr>
              <a:t>had</a:t>
            </a:r>
            <a:r>
              <a:rPr lang="en-US" sz="1150" spc="15" dirty="0">
                <a:latin typeface="Calibri"/>
                <a:cs typeface="Calibri"/>
              </a:rPr>
              <a:t> </a:t>
            </a:r>
            <a:r>
              <a:rPr lang="en-US" sz="1150" spc="-10" dirty="0">
                <a:latin typeface="Calibri"/>
                <a:cs typeface="Calibri"/>
              </a:rPr>
              <a:t>the</a:t>
            </a:r>
            <a:r>
              <a:rPr lang="en-US" sz="1150" spc="15" dirty="0">
                <a:latin typeface="Calibri"/>
                <a:cs typeface="Calibri"/>
              </a:rPr>
              <a:t> </a:t>
            </a:r>
            <a:r>
              <a:rPr lang="en-US" sz="1150" spc="-5" dirty="0">
                <a:latin typeface="Calibri"/>
                <a:cs typeface="Calibri"/>
              </a:rPr>
              <a:t>most</a:t>
            </a:r>
            <a:r>
              <a:rPr lang="en-US" sz="1150" spc="-15" dirty="0">
                <a:latin typeface="Calibri"/>
                <a:cs typeface="Calibri"/>
              </a:rPr>
              <a:t> </a:t>
            </a:r>
            <a:r>
              <a:rPr lang="en-US" sz="1150" spc="-10" dirty="0">
                <a:latin typeface="Calibri"/>
                <a:cs typeface="Calibri"/>
              </a:rPr>
              <a:t>bike</a:t>
            </a:r>
            <a:r>
              <a:rPr lang="en-US" sz="1150" spc="5" dirty="0">
                <a:latin typeface="Calibri"/>
                <a:cs typeface="Calibri"/>
              </a:rPr>
              <a:t> </a:t>
            </a:r>
            <a:r>
              <a:rPr lang="en-US" sz="1150" spc="-10" dirty="0">
                <a:latin typeface="Calibri"/>
                <a:cs typeface="Calibri"/>
              </a:rPr>
              <a:t>rentals.</a:t>
            </a:r>
            <a:endParaRPr lang="en-US" sz="1150" dirty="0">
              <a:latin typeface="Calibri"/>
              <a:cs typeface="Calibri"/>
            </a:endParaRPr>
          </a:p>
          <a:p>
            <a:pPr marL="774700" lvl="1" indent="-171450">
              <a:lnSpc>
                <a:spcPct val="100000"/>
              </a:lnSpc>
              <a:spcBef>
                <a:spcPts val="825"/>
              </a:spcBef>
              <a:tabLst>
                <a:tab pos="859790" algn="l"/>
                <a:tab pos="860425" algn="l"/>
              </a:tabLst>
            </a:pPr>
            <a:r>
              <a:rPr lang="en-US" sz="1150" spc="-5" dirty="0">
                <a:latin typeface="Calibri"/>
                <a:cs typeface="Calibri"/>
              </a:rPr>
              <a:t>Determine</a:t>
            </a:r>
            <a:r>
              <a:rPr lang="en-US" sz="1150" spc="30" dirty="0">
                <a:latin typeface="Calibri"/>
                <a:cs typeface="Calibri"/>
              </a:rPr>
              <a:t> </a:t>
            </a:r>
            <a:r>
              <a:rPr lang="en-US" sz="1150" spc="-5" dirty="0">
                <a:latin typeface="Calibri"/>
                <a:cs typeface="Calibri"/>
              </a:rPr>
              <a:t>the</a:t>
            </a:r>
            <a:r>
              <a:rPr lang="en-US" sz="1150" spc="20" dirty="0">
                <a:latin typeface="Calibri"/>
                <a:cs typeface="Calibri"/>
              </a:rPr>
              <a:t> </a:t>
            </a:r>
            <a:r>
              <a:rPr lang="en-US" sz="1150" spc="-15" dirty="0">
                <a:latin typeface="Calibri"/>
                <a:cs typeface="Calibri"/>
              </a:rPr>
              <a:t>average</a:t>
            </a:r>
            <a:r>
              <a:rPr lang="en-US" sz="1150" spc="45" dirty="0">
                <a:latin typeface="Calibri"/>
                <a:cs typeface="Calibri"/>
              </a:rPr>
              <a:t> </a:t>
            </a:r>
            <a:r>
              <a:rPr lang="en-US" sz="1150" spc="-5" dirty="0">
                <a:latin typeface="Calibri"/>
                <a:cs typeface="Calibri"/>
              </a:rPr>
              <a:t>hourly</a:t>
            </a:r>
            <a:r>
              <a:rPr lang="en-US" sz="1150" spc="40" dirty="0">
                <a:latin typeface="Calibri"/>
                <a:cs typeface="Calibri"/>
              </a:rPr>
              <a:t> </a:t>
            </a:r>
            <a:r>
              <a:rPr lang="en-US" sz="1150" spc="-10" dirty="0">
                <a:latin typeface="Calibri"/>
                <a:cs typeface="Calibri"/>
              </a:rPr>
              <a:t>temperature</a:t>
            </a:r>
            <a:r>
              <a:rPr lang="en-US" sz="1150" spc="45" dirty="0">
                <a:latin typeface="Calibri"/>
                <a:cs typeface="Calibri"/>
              </a:rPr>
              <a:t> </a:t>
            </a:r>
            <a:r>
              <a:rPr lang="en-US" sz="1150" spc="-5" dirty="0">
                <a:latin typeface="Calibri"/>
                <a:cs typeface="Calibri"/>
              </a:rPr>
              <a:t>and</a:t>
            </a:r>
            <a:r>
              <a:rPr lang="en-US" sz="1150" spc="15" dirty="0">
                <a:latin typeface="Calibri"/>
                <a:cs typeface="Calibri"/>
              </a:rPr>
              <a:t> </a:t>
            </a:r>
            <a:r>
              <a:rPr lang="en-US" sz="1150" spc="-5" dirty="0">
                <a:latin typeface="Calibri"/>
                <a:cs typeface="Calibri"/>
              </a:rPr>
              <a:t>the</a:t>
            </a:r>
            <a:r>
              <a:rPr lang="en-US" sz="1150" spc="20" dirty="0">
                <a:latin typeface="Calibri"/>
                <a:cs typeface="Calibri"/>
              </a:rPr>
              <a:t> </a:t>
            </a:r>
            <a:r>
              <a:rPr lang="en-US" sz="1150" spc="-15" dirty="0">
                <a:latin typeface="Calibri"/>
                <a:cs typeface="Calibri"/>
              </a:rPr>
              <a:t>average</a:t>
            </a:r>
            <a:r>
              <a:rPr lang="en-US" sz="1150" spc="55" dirty="0">
                <a:latin typeface="Calibri"/>
                <a:cs typeface="Calibri"/>
              </a:rPr>
              <a:t> </a:t>
            </a:r>
            <a:r>
              <a:rPr lang="en-US" sz="1150" spc="-5" dirty="0">
                <a:latin typeface="Calibri"/>
                <a:cs typeface="Calibri"/>
              </a:rPr>
              <a:t>number</a:t>
            </a:r>
            <a:r>
              <a:rPr lang="en-US" sz="1150" spc="5" dirty="0">
                <a:latin typeface="Calibri"/>
                <a:cs typeface="Calibri"/>
              </a:rPr>
              <a:t> </a:t>
            </a:r>
            <a:r>
              <a:rPr lang="en-US" sz="1150" dirty="0">
                <a:latin typeface="Calibri"/>
                <a:cs typeface="Calibri"/>
              </a:rPr>
              <a:t>of </a:t>
            </a:r>
            <a:r>
              <a:rPr lang="en-US" sz="1150" spc="-10" dirty="0">
                <a:latin typeface="Calibri"/>
                <a:cs typeface="Calibri"/>
              </a:rPr>
              <a:t>bike</a:t>
            </a:r>
            <a:r>
              <a:rPr lang="en-US" sz="1150" spc="10" dirty="0">
                <a:latin typeface="Calibri"/>
                <a:cs typeface="Calibri"/>
              </a:rPr>
              <a:t> </a:t>
            </a:r>
            <a:r>
              <a:rPr lang="en-US" sz="1150" spc="-10" dirty="0">
                <a:latin typeface="Calibri"/>
                <a:cs typeface="Calibri"/>
              </a:rPr>
              <a:t>rentals</a:t>
            </a:r>
            <a:r>
              <a:rPr lang="en-US" sz="1150" spc="30" dirty="0">
                <a:latin typeface="Calibri"/>
                <a:cs typeface="Calibri"/>
              </a:rPr>
              <a:t> </a:t>
            </a:r>
            <a:r>
              <a:rPr lang="en-US" sz="1150" spc="-5" dirty="0">
                <a:latin typeface="Calibri"/>
                <a:cs typeface="Calibri"/>
              </a:rPr>
              <a:t>per</a:t>
            </a:r>
            <a:r>
              <a:rPr lang="en-US" sz="1150" spc="20" dirty="0">
                <a:latin typeface="Calibri"/>
                <a:cs typeface="Calibri"/>
              </a:rPr>
              <a:t> </a:t>
            </a:r>
            <a:r>
              <a:rPr lang="en-US" sz="1150" spc="-5" dirty="0">
                <a:latin typeface="Calibri"/>
                <a:cs typeface="Calibri"/>
              </a:rPr>
              <a:t>hour</a:t>
            </a:r>
            <a:r>
              <a:rPr lang="en-US" sz="1150" spc="10" dirty="0">
                <a:latin typeface="Calibri"/>
                <a:cs typeface="Calibri"/>
              </a:rPr>
              <a:t> </a:t>
            </a:r>
            <a:r>
              <a:rPr lang="en-US" sz="1150" spc="-5" dirty="0">
                <a:latin typeface="Calibri"/>
                <a:cs typeface="Calibri"/>
              </a:rPr>
              <a:t>over </a:t>
            </a:r>
            <a:r>
              <a:rPr lang="en-US" sz="1150" dirty="0">
                <a:latin typeface="Calibri"/>
                <a:cs typeface="Calibri"/>
              </a:rPr>
              <a:t>each season.</a:t>
            </a:r>
            <a:r>
              <a:rPr lang="en-US" sz="1150" spc="5" dirty="0">
                <a:latin typeface="Calibri"/>
                <a:cs typeface="Calibri"/>
              </a:rPr>
              <a:t> </a:t>
            </a:r>
            <a:r>
              <a:rPr lang="en-US" sz="1150" spc="-5" dirty="0">
                <a:latin typeface="Calibri"/>
                <a:cs typeface="Calibri"/>
              </a:rPr>
              <a:t>List</a:t>
            </a:r>
            <a:r>
              <a:rPr lang="en-US" sz="1150" spc="25" dirty="0">
                <a:latin typeface="Calibri"/>
                <a:cs typeface="Calibri"/>
              </a:rPr>
              <a:t> </a:t>
            </a:r>
            <a:r>
              <a:rPr lang="en-US" sz="1150" spc="-10" dirty="0">
                <a:latin typeface="Calibri"/>
                <a:cs typeface="Calibri"/>
              </a:rPr>
              <a:t>the</a:t>
            </a:r>
            <a:r>
              <a:rPr lang="en-US" sz="1150" spc="20" dirty="0">
                <a:latin typeface="Calibri"/>
                <a:cs typeface="Calibri"/>
              </a:rPr>
              <a:t> </a:t>
            </a:r>
            <a:r>
              <a:rPr lang="en-US" sz="1150" spc="-10" dirty="0">
                <a:latin typeface="Calibri"/>
                <a:cs typeface="Calibri"/>
              </a:rPr>
              <a:t>top</a:t>
            </a:r>
            <a:r>
              <a:rPr lang="en-US" sz="1150" spc="-5" dirty="0">
                <a:latin typeface="Calibri"/>
                <a:cs typeface="Calibri"/>
              </a:rPr>
              <a:t> ten </a:t>
            </a:r>
            <a:r>
              <a:rPr lang="en-US" sz="1150" dirty="0">
                <a:latin typeface="Calibri"/>
                <a:cs typeface="Calibri"/>
              </a:rPr>
              <a:t> </a:t>
            </a:r>
            <a:r>
              <a:rPr lang="en-US" sz="1150" spc="-5" dirty="0">
                <a:latin typeface="Calibri"/>
                <a:cs typeface="Calibri"/>
              </a:rPr>
              <a:t>results</a:t>
            </a:r>
            <a:r>
              <a:rPr lang="en-US" sz="1150" spc="20" dirty="0">
                <a:latin typeface="Calibri"/>
                <a:cs typeface="Calibri"/>
              </a:rPr>
              <a:t> </a:t>
            </a:r>
            <a:r>
              <a:rPr lang="en-US" sz="1150" spc="-5" dirty="0">
                <a:latin typeface="Calibri"/>
                <a:cs typeface="Calibri"/>
              </a:rPr>
              <a:t>by</a:t>
            </a:r>
            <a:r>
              <a:rPr lang="en-US" sz="1150" spc="10" dirty="0">
                <a:latin typeface="Calibri"/>
                <a:cs typeface="Calibri"/>
              </a:rPr>
              <a:t> </a:t>
            </a:r>
            <a:r>
              <a:rPr lang="en-US" sz="1150" spc="-15" dirty="0">
                <a:latin typeface="Calibri"/>
                <a:cs typeface="Calibri"/>
              </a:rPr>
              <a:t>average</a:t>
            </a:r>
            <a:r>
              <a:rPr lang="en-US" sz="1150" spc="40" dirty="0">
                <a:latin typeface="Calibri"/>
                <a:cs typeface="Calibri"/>
              </a:rPr>
              <a:t> </a:t>
            </a:r>
            <a:r>
              <a:rPr lang="en-US" sz="1150" spc="-10" dirty="0">
                <a:latin typeface="Calibri"/>
                <a:cs typeface="Calibri"/>
              </a:rPr>
              <a:t>bike</a:t>
            </a:r>
            <a:r>
              <a:rPr lang="en-US" sz="1150" spc="5" dirty="0">
                <a:latin typeface="Calibri"/>
                <a:cs typeface="Calibri"/>
              </a:rPr>
              <a:t> </a:t>
            </a:r>
            <a:r>
              <a:rPr lang="en-US" sz="1150" spc="-10" dirty="0">
                <a:latin typeface="Calibri"/>
                <a:cs typeface="Calibri"/>
              </a:rPr>
              <a:t>count.</a:t>
            </a:r>
            <a:endParaRPr lang="en-US" sz="1150" dirty="0">
              <a:latin typeface="Calibri"/>
              <a:cs typeface="Calibri"/>
            </a:endParaRPr>
          </a:p>
          <a:p>
            <a:pPr marL="774700" lvl="1" indent="-171450">
              <a:lnSpc>
                <a:spcPct val="100000"/>
              </a:lnSpc>
              <a:spcBef>
                <a:spcPts val="830"/>
              </a:spcBef>
              <a:tabLst>
                <a:tab pos="859790" algn="l"/>
                <a:tab pos="860425" algn="l"/>
              </a:tabLst>
            </a:pPr>
            <a:r>
              <a:rPr lang="en-US" sz="1150" spc="-5" dirty="0">
                <a:latin typeface="Calibri"/>
                <a:cs typeface="Calibri"/>
              </a:rPr>
              <a:t>Find</a:t>
            </a:r>
            <a:r>
              <a:rPr lang="en-US" sz="1150" spc="10" dirty="0">
                <a:latin typeface="Calibri"/>
                <a:cs typeface="Calibri"/>
              </a:rPr>
              <a:t> </a:t>
            </a:r>
            <a:r>
              <a:rPr lang="en-US" sz="1150" spc="-10" dirty="0">
                <a:latin typeface="Calibri"/>
                <a:cs typeface="Calibri"/>
              </a:rPr>
              <a:t>the</a:t>
            </a:r>
            <a:r>
              <a:rPr lang="en-US" sz="1150" spc="20" dirty="0">
                <a:latin typeface="Calibri"/>
                <a:cs typeface="Calibri"/>
              </a:rPr>
              <a:t> </a:t>
            </a:r>
            <a:r>
              <a:rPr lang="en-US" sz="1150" spc="-15" dirty="0">
                <a:latin typeface="Calibri"/>
                <a:cs typeface="Calibri"/>
              </a:rPr>
              <a:t>average</a:t>
            </a:r>
            <a:r>
              <a:rPr lang="en-US" sz="1150" spc="40" dirty="0">
                <a:latin typeface="Calibri"/>
                <a:cs typeface="Calibri"/>
              </a:rPr>
              <a:t> </a:t>
            </a:r>
            <a:r>
              <a:rPr lang="en-US" sz="1150" spc="-5" dirty="0">
                <a:latin typeface="Calibri"/>
                <a:cs typeface="Calibri"/>
              </a:rPr>
              <a:t>hourly</a:t>
            </a:r>
            <a:r>
              <a:rPr lang="en-US" sz="1150" spc="15" dirty="0">
                <a:latin typeface="Calibri"/>
                <a:cs typeface="Calibri"/>
              </a:rPr>
              <a:t> </a:t>
            </a:r>
            <a:r>
              <a:rPr lang="en-US" sz="1150" spc="-10" dirty="0">
                <a:latin typeface="Calibri"/>
                <a:cs typeface="Calibri"/>
              </a:rPr>
              <a:t>bike</a:t>
            </a:r>
            <a:r>
              <a:rPr lang="en-US" sz="1150" spc="15" dirty="0">
                <a:latin typeface="Calibri"/>
                <a:cs typeface="Calibri"/>
              </a:rPr>
              <a:t> </a:t>
            </a:r>
            <a:r>
              <a:rPr lang="en-US" sz="1150" spc="-10" dirty="0">
                <a:latin typeface="Calibri"/>
                <a:cs typeface="Calibri"/>
              </a:rPr>
              <a:t>count</a:t>
            </a:r>
            <a:r>
              <a:rPr lang="en-US" sz="1150" spc="15" dirty="0">
                <a:latin typeface="Calibri"/>
                <a:cs typeface="Calibri"/>
              </a:rPr>
              <a:t> </a:t>
            </a:r>
            <a:r>
              <a:rPr lang="en-US" sz="1150" spc="-5" dirty="0">
                <a:latin typeface="Calibri"/>
                <a:cs typeface="Calibri"/>
              </a:rPr>
              <a:t>during</a:t>
            </a:r>
            <a:r>
              <a:rPr lang="en-US" sz="1150" spc="35" dirty="0">
                <a:latin typeface="Calibri"/>
                <a:cs typeface="Calibri"/>
              </a:rPr>
              <a:t> </a:t>
            </a:r>
            <a:r>
              <a:rPr lang="en-US" sz="1150" spc="-5" dirty="0">
                <a:latin typeface="Calibri"/>
                <a:cs typeface="Calibri"/>
              </a:rPr>
              <a:t>each</a:t>
            </a:r>
            <a:r>
              <a:rPr lang="en-US" sz="1150" dirty="0">
                <a:latin typeface="Calibri"/>
                <a:cs typeface="Calibri"/>
              </a:rPr>
              <a:t> season.</a:t>
            </a:r>
          </a:p>
          <a:p>
            <a:pPr marL="774700" lvl="1" indent="-171450">
              <a:lnSpc>
                <a:spcPct val="100000"/>
              </a:lnSpc>
              <a:spcBef>
                <a:spcPts val="830"/>
              </a:spcBef>
              <a:tabLst>
                <a:tab pos="859790" algn="l"/>
                <a:tab pos="860425" algn="l"/>
              </a:tabLst>
            </a:pPr>
            <a:r>
              <a:rPr lang="en-US" sz="1150" spc="-5" dirty="0">
                <a:latin typeface="Calibri"/>
                <a:cs typeface="Calibri"/>
              </a:rPr>
              <a:t>Determine the average of the attributes per season.</a:t>
            </a:r>
            <a:endParaRPr lang="en-US" sz="1150" dirty="0">
              <a:latin typeface="Calibri"/>
              <a:cs typeface="Calibri"/>
            </a:endParaRPr>
          </a:p>
          <a:p>
            <a:pPr marL="774700" lvl="1" indent="-171450">
              <a:lnSpc>
                <a:spcPct val="100000"/>
              </a:lnSpc>
              <a:spcBef>
                <a:spcPts val="830"/>
              </a:spcBef>
              <a:tabLst>
                <a:tab pos="859790" algn="l"/>
                <a:tab pos="860425" algn="l"/>
              </a:tabLst>
            </a:pPr>
            <a:r>
              <a:rPr lang="en-US" sz="1150" spc="-5" dirty="0">
                <a:latin typeface="Calibri"/>
                <a:cs typeface="Calibri"/>
              </a:rPr>
              <a:t>Determine</a:t>
            </a:r>
            <a:r>
              <a:rPr lang="en-US" sz="1150" spc="25" dirty="0">
                <a:latin typeface="Calibri"/>
                <a:cs typeface="Calibri"/>
              </a:rPr>
              <a:t> </a:t>
            </a:r>
            <a:r>
              <a:rPr lang="en-US" sz="1150" spc="-5" dirty="0">
                <a:latin typeface="Calibri"/>
                <a:cs typeface="Calibri"/>
              </a:rPr>
              <a:t>the</a:t>
            </a:r>
            <a:r>
              <a:rPr lang="en-US" sz="1150" spc="15" dirty="0">
                <a:latin typeface="Calibri"/>
                <a:cs typeface="Calibri"/>
              </a:rPr>
              <a:t> </a:t>
            </a:r>
            <a:r>
              <a:rPr lang="en-US" sz="1150" spc="-25" dirty="0">
                <a:latin typeface="Calibri"/>
                <a:cs typeface="Calibri"/>
              </a:rPr>
              <a:t>Total</a:t>
            </a:r>
            <a:r>
              <a:rPr lang="en-US" sz="1150" spc="5" dirty="0">
                <a:latin typeface="Calibri"/>
                <a:cs typeface="Calibri"/>
              </a:rPr>
              <a:t> </a:t>
            </a:r>
            <a:r>
              <a:rPr lang="en-US" sz="1150" spc="-10" dirty="0">
                <a:latin typeface="Calibri"/>
                <a:cs typeface="Calibri"/>
              </a:rPr>
              <a:t>Bike</a:t>
            </a:r>
            <a:r>
              <a:rPr lang="en-US" sz="1150" spc="15" dirty="0">
                <a:latin typeface="Calibri"/>
                <a:cs typeface="Calibri"/>
              </a:rPr>
              <a:t> </a:t>
            </a:r>
            <a:r>
              <a:rPr lang="en-US" sz="1150" spc="-5" dirty="0">
                <a:latin typeface="Calibri"/>
                <a:cs typeface="Calibri"/>
              </a:rPr>
              <a:t>Count</a:t>
            </a:r>
            <a:r>
              <a:rPr lang="en-US" sz="1150" spc="10" dirty="0">
                <a:latin typeface="Calibri"/>
                <a:cs typeface="Calibri"/>
              </a:rPr>
              <a:t> </a:t>
            </a:r>
            <a:r>
              <a:rPr lang="en-US" sz="1150" spc="-5" dirty="0">
                <a:latin typeface="Calibri"/>
                <a:cs typeface="Calibri"/>
              </a:rPr>
              <a:t>and</a:t>
            </a:r>
            <a:r>
              <a:rPr lang="en-US" sz="1150" spc="20" dirty="0">
                <a:latin typeface="Calibri"/>
                <a:cs typeface="Calibri"/>
              </a:rPr>
              <a:t> </a:t>
            </a:r>
            <a:r>
              <a:rPr lang="en-US" sz="1150" spc="-5" dirty="0">
                <a:latin typeface="Calibri"/>
                <a:cs typeface="Calibri"/>
              </a:rPr>
              <a:t>City</a:t>
            </a:r>
            <a:r>
              <a:rPr lang="en-US" sz="1150" spc="25" dirty="0">
                <a:latin typeface="Calibri"/>
                <a:cs typeface="Calibri"/>
              </a:rPr>
              <a:t> </a:t>
            </a:r>
            <a:r>
              <a:rPr lang="en-US" sz="1150" spc="-15" dirty="0">
                <a:latin typeface="Calibri"/>
                <a:cs typeface="Calibri"/>
              </a:rPr>
              <a:t>Info</a:t>
            </a:r>
            <a:r>
              <a:rPr lang="en-US" sz="1150" spc="5" dirty="0">
                <a:latin typeface="Calibri"/>
                <a:cs typeface="Calibri"/>
              </a:rPr>
              <a:t> </a:t>
            </a:r>
            <a:r>
              <a:rPr lang="en-US" sz="1150" spc="-10" dirty="0">
                <a:latin typeface="Calibri"/>
                <a:cs typeface="Calibri"/>
              </a:rPr>
              <a:t>for</a:t>
            </a:r>
            <a:r>
              <a:rPr lang="en-US" sz="1150" spc="-5" dirty="0">
                <a:latin typeface="Calibri"/>
                <a:cs typeface="Calibri"/>
              </a:rPr>
              <a:t> Seoul</a:t>
            </a:r>
            <a:endParaRPr lang="en-US" sz="1150" dirty="0">
              <a:latin typeface="Calibri"/>
              <a:cs typeface="Calibri"/>
            </a:endParaRPr>
          </a:p>
          <a:p>
            <a:pPr marL="774700" lvl="1" indent="-171450">
              <a:lnSpc>
                <a:spcPct val="100000"/>
              </a:lnSpc>
              <a:spcBef>
                <a:spcPts val="840"/>
              </a:spcBef>
              <a:tabLst>
                <a:tab pos="859790" algn="l"/>
                <a:tab pos="860425" algn="l"/>
              </a:tabLst>
            </a:pPr>
            <a:r>
              <a:rPr lang="en-US" sz="1150" spc="-5" dirty="0">
                <a:latin typeface="Calibri"/>
                <a:cs typeface="Calibri"/>
              </a:rPr>
              <a:t>Find</a:t>
            </a:r>
            <a:r>
              <a:rPr lang="en-US" sz="1150" spc="20" dirty="0">
                <a:latin typeface="Calibri"/>
                <a:cs typeface="Calibri"/>
              </a:rPr>
              <a:t> </a:t>
            </a:r>
            <a:r>
              <a:rPr lang="en-US" sz="1150" dirty="0">
                <a:latin typeface="Calibri"/>
                <a:cs typeface="Calibri"/>
              </a:rPr>
              <a:t>all</a:t>
            </a:r>
            <a:r>
              <a:rPr lang="en-US" sz="1150" spc="25" dirty="0">
                <a:latin typeface="Calibri"/>
                <a:cs typeface="Calibri"/>
              </a:rPr>
              <a:t> </a:t>
            </a:r>
            <a:r>
              <a:rPr lang="en-US" sz="1150" dirty="0">
                <a:latin typeface="Calibri"/>
                <a:cs typeface="Calibri"/>
              </a:rPr>
              <a:t>city </a:t>
            </a:r>
            <a:r>
              <a:rPr lang="en-US" sz="1150" spc="-5" dirty="0">
                <a:latin typeface="Calibri"/>
                <a:cs typeface="Calibri"/>
              </a:rPr>
              <a:t>names</a:t>
            </a:r>
            <a:r>
              <a:rPr lang="en-US" sz="1150" spc="25" dirty="0">
                <a:latin typeface="Calibri"/>
                <a:cs typeface="Calibri"/>
              </a:rPr>
              <a:t> </a:t>
            </a:r>
            <a:r>
              <a:rPr lang="en-US" sz="1150" spc="-5" dirty="0">
                <a:latin typeface="Calibri"/>
                <a:cs typeface="Calibri"/>
              </a:rPr>
              <a:t>and</a:t>
            </a:r>
            <a:r>
              <a:rPr lang="en-US" sz="1150" spc="30" dirty="0">
                <a:latin typeface="Calibri"/>
                <a:cs typeface="Calibri"/>
              </a:rPr>
              <a:t> </a:t>
            </a:r>
            <a:r>
              <a:rPr lang="en-US" sz="1150" spc="-10" dirty="0">
                <a:latin typeface="Calibri"/>
                <a:cs typeface="Calibri"/>
              </a:rPr>
              <a:t>coordinates</a:t>
            </a:r>
            <a:r>
              <a:rPr lang="en-US" sz="1150" spc="25" dirty="0">
                <a:latin typeface="Calibri"/>
                <a:cs typeface="Calibri"/>
              </a:rPr>
              <a:t> </a:t>
            </a:r>
            <a:r>
              <a:rPr lang="en-US" sz="1150" spc="-5" dirty="0">
                <a:latin typeface="Calibri"/>
                <a:cs typeface="Calibri"/>
              </a:rPr>
              <a:t>with</a:t>
            </a:r>
            <a:r>
              <a:rPr lang="en-US" sz="1150" spc="20" dirty="0">
                <a:latin typeface="Calibri"/>
                <a:cs typeface="Calibri"/>
              </a:rPr>
              <a:t> </a:t>
            </a:r>
            <a:r>
              <a:rPr lang="en-US" sz="1150" spc="-10" dirty="0">
                <a:latin typeface="Calibri"/>
                <a:cs typeface="Calibri"/>
              </a:rPr>
              <a:t>comparable</a:t>
            </a:r>
            <a:r>
              <a:rPr lang="en-US" sz="1150" spc="45" dirty="0">
                <a:latin typeface="Calibri"/>
                <a:cs typeface="Calibri"/>
              </a:rPr>
              <a:t> </a:t>
            </a:r>
            <a:r>
              <a:rPr lang="en-US" sz="1150" spc="-10" dirty="0">
                <a:latin typeface="Calibri"/>
                <a:cs typeface="Calibri"/>
              </a:rPr>
              <a:t>bike</a:t>
            </a:r>
            <a:r>
              <a:rPr lang="en-US" sz="1150" spc="15" dirty="0">
                <a:latin typeface="Calibri"/>
                <a:cs typeface="Calibri"/>
              </a:rPr>
              <a:t> </a:t>
            </a:r>
            <a:r>
              <a:rPr lang="en-US" sz="1150" spc="-5" dirty="0">
                <a:latin typeface="Calibri"/>
                <a:cs typeface="Calibri"/>
              </a:rPr>
              <a:t>scale</a:t>
            </a:r>
            <a:r>
              <a:rPr lang="en-US" sz="1150" spc="15" dirty="0">
                <a:latin typeface="Calibri"/>
                <a:cs typeface="Calibri"/>
              </a:rPr>
              <a:t> </a:t>
            </a:r>
            <a:r>
              <a:rPr lang="en-US" sz="1150" spc="-10" dirty="0">
                <a:latin typeface="Calibri"/>
                <a:cs typeface="Calibri"/>
              </a:rPr>
              <a:t>to</a:t>
            </a:r>
            <a:r>
              <a:rPr lang="en-US" sz="1150" spc="15" dirty="0">
                <a:latin typeface="Calibri"/>
                <a:cs typeface="Calibri"/>
              </a:rPr>
              <a:t> </a:t>
            </a:r>
            <a:r>
              <a:rPr lang="en-US" sz="1150" spc="-5" dirty="0">
                <a:latin typeface="Calibri"/>
                <a:cs typeface="Calibri"/>
              </a:rPr>
              <a:t>Seoul's</a:t>
            </a:r>
            <a:r>
              <a:rPr lang="en-US" sz="1150" spc="25" dirty="0">
                <a:latin typeface="Calibri"/>
                <a:cs typeface="Calibri"/>
              </a:rPr>
              <a:t> </a:t>
            </a:r>
            <a:r>
              <a:rPr lang="en-US" sz="1150" spc="-15" dirty="0">
                <a:latin typeface="Calibri"/>
                <a:cs typeface="Calibri"/>
              </a:rPr>
              <a:t>bike</a:t>
            </a:r>
            <a:r>
              <a:rPr lang="en-US" sz="1150" spc="25" dirty="0">
                <a:latin typeface="Calibri"/>
                <a:cs typeface="Calibri"/>
              </a:rPr>
              <a:t> </a:t>
            </a:r>
            <a:r>
              <a:rPr lang="en-US" sz="1150" spc="-5" dirty="0">
                <a:latin typeface="Calibri"/>
                <a:cs typeface="Calibri"/>
              </a:rPr>
              <a:t>sharing</a:t>
            </a:r>
            <a:r>
              <a:rPr lang="en-US" sz="1150" spc="40" dirty="0">
                <a:latin typeface="Calibri"/>
                <a:cs typeface="Calibri"/>
              </a:rPr>
              <a:t> </a:t>
            </a:r>
            <a:r>
              <a:rPr lang="en-US" sz="1150" spc="-10" dirty="0">
                <a:latin typeface="Calibri"/>
                <a:cs typeface="Calibri"/>
              </a:rPr>
              <a:t>system.</a:t>
            </a:r>
            <a:endParaRPr lang="en-US" sz="1150" dirty="0">
              <a:latin typeface="Calibri"/>
              <a:cs typeface="Calibri"/>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4"/>
          </p:nvPr>
        </p:nvSpPr>
        <p:spPr/>
        <p:txBody>
          <a:bodyPr/>
          <a:lstStyle/>
          <a:p>
            <a:fld id="{5075537C-CA84-1446-933C-8E9D027F9201}" type="slidenum">
              <a:rPr lang="en-US" smtClean="0"/>
              <a:t>9</a:t>
            </a:fld>
            <a:endParaRPr lang="en-US"/>
          </a:p>
        </p:txBody>
      </p:sp>
    </p:spTree>
    <p:extLst>
      <p:ext uri="{BB962C8B-B14F-4D97-AF65-F5344CB8AC3E}">
        <p14:creationId xmlns:p14="http://schemas.microsoft.com/office/powerpoint/2010/main" val="1578726356"/>
      </p:ext>
    </p:extLst>
  </p:cSld>
  <p:clrMapOvr>
    <a:masterClrMapping/>
  </p:clrMapOvr>
</p:sld>
</file>

<file path=ppt/theme/theme1.xml><?xml version="1.0" encoding="utf-8"?>
<a:theme xmlns:a="http://schemas.openxmlformats.org/drawingml/2006/main" name="SLIDE_TEMPLATE_skill_network">
  <a:themeElements>
    <a:clrScheme name="IBM CAD">
      <a:dk1>
        <a:srgbClr val="005493"/>
      </a:dk1>
      <a:lt1>
        <a:srgbClr val="4472C4"/>
      </a:lt1>
      <a:dk2>
        <a:srgbClr val="1C1C1C"/>
      </a:dk2>
      <a:lt2>
        <a:srgbClr val="FFFFFF"/>
      </a:lt2>
      <a:accent1>
        <a:srgbClr val="00B0F0"/>
      </a:accent1>
      <a:accent2>
        <a:srgbClr val="FF0000"/>
      </a:accent2>
      <a:accent3>
        <a:srgbClr val="F2F2F2"/>
      </a:accent3>
      <a:accent4>
        <a:srgbClr val="FFFFFF"/>
      </a:accent4>
      <a:accent5>
        <a:srgbClr val="FFFFFF"/>
      </a:accent5>
      <a:accent6>
        <a:srgbClr val="FFFFFF"/>
      </a:accent6>
      <a:hlink>
        <a:srgbClr val="FFFFFF"/>
      </a:hlink>
      <a:folHlink>
        <a:srgbClr val="FF0000"/>
      </a:folHlink>
    </a:clrScheme>
    <a:fontScheme name="IBM CAD">
      <a:majorFont>
        <a:latin typeface="IBM Plex Mono SemiBold"/>
        <a:ea typeface=""/>
        <a:cs typeface=""/>
      </a:majorFont>
      <a:minorFont>
        <a:latin typeface="IBM Plex Mo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r-capstone-template" id="{20AE7CCB-5FE8-BD43-B8DB-E6C0FDEE3675}" vid="{8C2F4096-8635-6345-AFEA-626992B70A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f80a141d-92ca-4d3d-9308-f7e7b1d44ce8"/>
    <ds:schemaRef ds:uri="155be751-a274-42e8-93fb-f39d3b9bccc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Facet</Template>
  <TotalTime>806</TotalTime>
  <Words>2673</Words>
  <Application>Microsoft Office PowerPoint</Application>
  <PresentationFormat>Panorámica</PresentationFormat>
  <Paragraphs>221</Paragraphs>
  <Slides>41</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Arial MT</vt:lpstr>
      <vt:lpstr>Calibri</vt:lpstr>
      <vt:lpstr>IBM Plex Mono SemiBold</vt:lpstr>
      <vt:lpstr>IBM Plex Mono Text</vt:lpstr>
      <vt:lpstr>SLIDE_TEMPLATE_skill_network</vt:lpstr>
      <vt:lpstr>Applied Data Science with R Capstone project</vt:lpstr>
      <vt:lpstr>Outline</vt:lpstr>
      <vt:lpstr>Executive Summary</vt:lpstr>
      <vt:lpstr>Introduction</vt:lpstr>
      <vt:lpstr>Methodology</vt:lpstr>
      <vt:lpstr>Methodology</vt:lpstr>
      <vt:lpstr>Data collection</vt:lpstr>
      <vt:lpstr>Data wrangling</vt:lpstr>
      <vt:lpstr>EDA with SQL</vt:lpstr>
      <vt:lpstr>EDA with data visualization</vt:lpstr>
      <vt:lpstr>Predictive analysis</vt:lpstr>
      <vt:lpstr>Build a R Shiny dashboard</vt:lpstr>
      <vt:lpstr>Results</vt:lpstr>
      <vt:lpstr>EDA with SQL</vt:lpstr>
      <vt:lpstr>Busiest bike rental times</vt:lpstr>
      <vt:lpstr>Hourly popularity and temperature by seasons</vt:lpstr>
      <vt:lpstr>Rental Seasonality</vt:lpstr>
      <vt:lpstr>Weather Seasonality</vt:lpstr>
      <vt:lpstr>Bike-sharing info in Seoul</vt:lpstr>
      <vt:lpstr>Cities similar to Seoul</vt:lpstr>
      <vt:lpstr>EDA with Visualization</vt:lpstr>
      <vt:lpstr>Bike rental vs. Date</vt:lpstr>
      <vt:lpstr>Bike rental vs. Datetime</vt:lpstr>
      <vt:lpstr>Bike rental histogram</vt:lpstr>
      <vt:lpstr>Daily total rainfall and snowfall</vt:lpstr>
      <vt:lpstr>Predictive analysis</vt:lpstr>
      <vt:lpstr>Ranked coefficients</vt:lpstr>
      <vt:lpstr>Model evaluation</vt:lpstr>
      <vt:lpstr>Find the best performing model </vt:lpstr>
      <vt:lpstr>Q-Q plot of the best model</vt:lpstr>
      <vt:lpstr>Dashboard</vt:lpstr>
      <vt:lpstr>Bike-sharing Demand Dashboard Overview</vt:lpstr>
      <vt:lpstr>Bike-sharing Demand Overview for London</vt:lpstr>
      <vt:lpstr>Bike-sharing Demand Overview for Seoul</vt:lpstr>
      <vt:lpstr>CONCLUSION</vt:lpstr>
      <vt:lpstr>APPENDIX</vt:lpstr>
      <vt:lpstr>APPENDIX</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Jonathan Santiago Castro Evia</cp:lastModifiedBy>
  <cp:revision>129</cp:revision>
  <dcterms:created xsi:type="dcterms:W3CDTF">2021-04-29T18:58:34Z</dcterms:created>
  <dcterms:modified xsi:type="dcterms:W3CDTF">2024-03-30T21:15:51Z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